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  <p:sldId id="274" r:id="rId44"/>
    <p:sldId id="275" r:id="rId45"/>
    <p:sldId id="276" r:id="rId46"/>
    <p:sldId id="277" r:id="rId47"/>
    <p:sldId id="278" r:id="rId48"/>
    <p:sldId id="279" r:id="rId4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Garet" charset="1" panose="00000000000000000000"/>
      <p:regular r:id="rId14"/>
    </p:embeddedFont>
    <p:embeddedFont>
      <p:font typeface="Garet Bold" charset="1" panose="00000000000000000000"/>
      <p:regular r:id="rId15"/>
    </p:embeddedFont>
    <p:embeddedFont>
      <p:font typeface="Garet Italics" charset="1" panose="00000000000000000000"/>
      <p:regular r:id="rId16"/>
    </p:embeddedFont>
    <p:embeddedFont>
      <p:font typeface="Garet Bold Italics" charset="1" panose="00000000000000000000"/>
      <p:regular r:id="rId17"/>
    </p:embeddedFont>
    <p:embeddedFont>
      <p:font typeface="Garet Light" charset="1" panose="00000000000000000000"/>
      <p:regular r:id="rId18"/>
    </p:embeddedFont>
    <p:embeddedFont>
      <p:font typeface="Garet Ultra-Bold" charset="1" panose="00000000000000000000"/>
      <p:regular r:id="rId19"/>
    </p:embeddedFont>
    <p:embeddedFont>
      <p:font typeface="Garet Ultra-Bold Italics" charset="1" panose="00000000000000000000"/>
      <p:regular r:id="rId20"/>
    </p:embeddedFont>
    <p:embeddedFont>
      <p:font typeface="Garet Heavy" charset="1" panose="00000000000000000000"/>
      <p:regular r:id="rId21"/>
    </p:embeddedFont>
    <p:embeddedFont>
      <p:font typeface="Garet Heavy Italics" charset="1" panose="00000000000000000000"/>
      <p:regular r:id="rId22"/>
    </p:embeddedFont>
    <p:embeddedFont>
      <p:font typeface="Neue Machina" charset="1" panose="00000500000000000000"/>
      <p:regular r:id="rId23"/>
    </p:embeddedFont>
    <p:embeddedFont>
      <p:font typeface="Neue Machina Light" charset="1" panose="00000400000000000000"/>
      <p:regular r:id="rId24"/>
    </p:embeddedFont>
    <p:embeddedFont>
      <p:font typeface="Neue Machina Ultra-Bold" charset="1" panose="000009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32" Target="slides/slide7.xml" Type="http://schemas.openxmlformats.org/officeDocument/2006/relationships/slide"/><Relationship Id="rId33" Target="slides/slide8.xml" Type="http://schemas.openxmlformats.org/officeDocument/2006/relationships/slide"/><Relationship Id="rId34" Target="slides/slide9.xml" Type="http://schemas.openxmlformats.org/officeDocument/2006/relationships/slide"/><Relationship Id="rId35" Target="slides/slide10.xml" Type="http://schemas.openxmlformats.org/officeDocument/2006/relationships/slide"/><Relationship Id="rId36" Target="slides/slide11.xml" Type="http://schemas.openxmlformats.org/officeDocument/2006/relationships/slide"/><Relationship Id="rId37" Target="slides/slide12.xml" Type="http://schemas.openxmlformats.org/officeDocument/2006/relationships/slide"/><Relationship Id="rId38" Target="slides/slide13.xml" Type="http://schemas.openxmlformats.org/officeDocument/2006/relationships/slide"/><Relationship Id="rId39" Target="slides/slide14.xml" Type="http://schemas.openxmlformats.org/officeDocument/2006/relationships/slide"/><Relationship Id="rId4" Target="theme/theme1.xml" Type="http://schemas.openxmlformats.org/officeDocument/2006/relationships/theme"/><Relationship Id="rId40" Target="slides/slide15.xml" Type="http://schemas.openxmlformats.org/officeDocument/2006/relationships/slide"/><Relationship Id="rId41" Target="slides/slide16.xml" Type="http://schemas.openxmlformats.org/officeDocument/2006/relationships/slide"/><Relationship Id="rId42" Target="slides/slide17.xml" Type="http://schemas.openxmlformats.org/officeDocument/2006/relationships/slide"/><Relationship Id="rId43" Target="slides/slide18.xml" Type="http://schemas.openxmlformats.org/officeDocument/2006/relationships/slide"/><Relationship Id="rId44" Target="slides/slide19.xml" Type="http://schemas.openxmlformats.org/officeDocument/2006/relationships/slide"/><Relationship Id="rId45" Target="slides/slide20.xml" Type="http://schemas.openxmlformats.org/officeDocument/2006/relationships/slide"/><Relationship Id="rId46" Target="slides/slide21.xml" Type="http://schemas.openxmlformats.org/officeDocument/2006/relationships/slide"/><Relationship Id="rId47" Target="slides/slide22.xml" Type="http://schemas.openxmlformats.org/officeDocument/2006/relationships/slide"/><Relationship Id="rId48" Target="slides/slide23.xml" Type="http://schemas.openxmlformats.org/officeDocument/2006/relationships/slide"/><Relationship Id="rId49" Target="slides/slide24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5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54866" y="2145393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2" y="0"/>
                </a:lnTo>
                <a:lnTo>
                  <a:pt x="6109732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14698" y="2010762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2" y="0"/>
                </a:lnTo>
                <a:lnTo>
                  <a:pt x="6109732" y="6102095"/>
                </a:lnTo>
                <a:lnTo>
                  <a:pt x="0" y="6102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726398" y="3973167"/>
            <a:ext cx="9561602" cy="2340665"/>
            <a:chOff x="0" y="0"/>
            <a:chExt cx="2518282" cy="61647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18282" cy="616471"/>
            </a:xfrm>
            <a:custGeom>
              <a:avLst/>
              <a:gdLst/>
              <a:ahLst/>
              <a:cxnLst/>
              <a:rect r="r" b="b" t="t" l="l"/>
              <a:pathLst>
                <a:path h="616471" w="2518282">
                  <a:moveTo>
                    <a:pt x="0" y="0"/>
                  </a:moveTo>
                  <a:lnTo>
                    <a:pt x="2518282" y="0"/>
                  </a:lnTo>
                  <a:lnTo>
                    <a:pt x="2518282" y="616471"/>
                  </a:lnTo>
                  <a:lnTo>
                    <a:pt x="0" y="616471"/>
                  </a:ln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2518282" cy="6450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71658" y="4206875"/>
            <a:ext cx="11069043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Neue Machina Bold"/>
              </a:rPr>
              <a:t>PROCESAMENTO DE LINGUAGEM NATURAL</a:t>
            </a:r>
          </a:p>
        </p:txBody>
      </p:sp>
      <p:sp>
        <p:nvSpPr>
          <p:cNvPr name="AutoShape 8" id="8"/>
          <p:cNvSpPr/>
          <p:nvPr/>
        </p:nvSpPr>
        <p:spPr>
          <a:xfrm>
            <a:off x="0" y="9239076"/>
            <a:ext cx="11740701" cy="19224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1740701" y="8425767"/>
            <a:ext cx="5518599" cy="1607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99"/>
              </a:lnSpc>
            </a:pPr>
            <a:r>
              <a:rPr lang="en-US" sz="3071">
                <a:solidFill>
                  <a:srgbClr val="FFFFFF"/>
                </a:solidFill>
                <a:latin typeface="DM Sans"/>
              </a:rPr>
              <a:t>Flávio Ribeiro - PG52290</a:t>
            </a:r>
          </a:p>
          <a:p>
            <a:pPr algn="r">
              <a:lnSpc>
                <a:spcPts val="4299"/>
              </a:lnSpc>
            </a:pPr>
            <a:r>
              <a:rPr lang="en-US" sz="3071">
                <a:solidFill>
                  <a:srgbClr val="FFFFFF"/>
                </a:solidFill>
                <a:latin typeface="DM Sans"/>
              </a:rPr>
              <a:t>Miguel Vale - PG54094</a:t>
            </a:r>
          </a:p>
          <a:p>
            <a:pPr algn="r">
              <a:lnSpc>
                <a:spcPts val="4299"/>
              </a:lnSpc>
            </a:pPr>
            <a:r>
              <a:rPr lang="en-US" sz="3071">
                <a:solidFill>
                  <a:srgbClr val="FFFFFF"/>
                </a:solidFill>
                <a:latin typeface="DM Sans"/>
              </a:rPr>
              <a:t>Tayan Peller - PG54451</a:t>
            </a:r>
          </a:p>
        </p:txBody>
      </p:sp>
      <p:sp>
        <p:nvSpPr>
          <p:cNvPr name="AutoShape 10" id="10"/>
          <p:cNvSpPr/>
          <p:nvPr/>
        </p:nvSpPr>
        <p:spPr>
          <a:xfrm flipV="true">
            <a:off x="4499619" y="1019175"/>
            <a:ext cx="13769936" cy="9525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9465972" y="4649788"/>
            <a:ext cx="11069043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Neue Machina Ultra-Bold"/>
              </a:rPr>
              <a:t>TRABALHO PRÁTICO I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671658" y="540791"/>
            <a:ext cx="2383209" cy="2160776"/>
          </a:xfrm>
          <a:custGeom>
            <a:avLst/>
            <a:gdLst/>
            <a:ahLst/>
            <a:cxnLst/>
            <a:rect r="r" b="b" t="t" l="l"/>
            <a:pathLst>
              <a:path h="2160776" w="2383209">
                <a:moveTo>
                  <a:pt x="0" y="0"/>
                </a:moveTo>
                <a:lnTo>
                  <a:pt x="2383208" y="0"/>
                </a:lnTo>
                <a:lnTo>
                  <a:pt x="2383208" y="2160776"/>
                </a:lnTo>
                <a:lnTo>
                  <a:pt x="0" y="21607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2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5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88153" y="6692721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5"/>
                </a:lnTo>
                <a:lnTo>
                  <a:pt x="0" y="6102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12053" y="-2720467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2" y="0"/>
                </a:lnTo>
                <a:lnTo>
                  <a:pt x="6109732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57978" y="-2030022"/>
            <a:ext cx="4060043" cy="406004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39700" y="168275"/>
              <a:ext cx="5334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0" y="9239076"/>
            <a:ext cx="1209058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7242554" y="454406"/>
            <a:ext cx="1028700" cy="57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2"/>
              </a:lnSpc>
            </a:pPr>
            <a:r>
              <a:rPr lang="en-US" sz="4612">
                <a:solidFill>
                  <a:srgbClr val="FFFFFF"/>
                </a:solidFill>
                <a:latin typeface="Neue Machina Ultra-Bold"/>
              </a:rPr>
              <a:t>10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080244" y="9014603"/>
            <a:ext cx="51623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DM Sans"/>
              </a:rPr>
              <a:t>PLNE - 2024 | Universidade do Minho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343659" y="3124798"/>
            <a:ext cx="5271484" cy="771525"/>
            <a:chOff x="0" y="0"/>
            <a:chExt cx="2776749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76749" cy="406400"/>
            </a:xfrm>
            <a:custGeom>
              <a:avLst/>
              <a:gdLst/>
              <a:ahLst/>
              <a:cxnLst/>
              <a:rect r="r" b="b" t="t" l="l"/>
              <a:pathLst>
                <a:path h="406400" w="2776749">
                  <a:moveTo>
                    <a:pt x="2573549" y="0"/>
                  </a:moveTo>
                  <a:cubicBezTo>
                    <a:pt x="2685773" y="0"/>
                    <a:pt x="2776749" y="90976"/>
                    <a:pt x="2776749" y="203200"/>
                  </a:cubicBezTo>
                  <a:cubicBezTo>
                    <a:pt x="2776749" y="315424"/>
                    <a:pt x="2685773" y="406400"/>
                    <a:pt x="257354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38100"/>
              <a:ext cx="2776749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03175" y="3173606"/>
            <a:ext cx="673909" cy="67390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283323" y="3417934"/>
            <a:ext cx="3975893" cy="270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31"/>
              </a:lnSpc>
            </a:pPr>
            <a:r>
              <a:rPr lang="en-US" sz="2104">
                <a:solidFill>
                  <a:srgbClr val="FFFFFF"/>
                </a:solidFill>
                <a:latin typeface="Neue Machina Ultra-Bold"/>
              </a:rPr>
              <a:t>Tratamento (continuação)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91570" y="3418828"/>
            <a:ext cx="297118" cy="26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1"/>
              </a:lnSpc>
            </a:pPr>
            <a:r>
              <a:rPr lang="en-US" sz="2104">
                <a:solidFill>
                  <a:srgbClr val="FFFFFF"/>
                </a:solidFill>
                <a:latin typeface="Neue Machina Ultra-Bold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88688" y="4486873"/>
            <a:ext cx="7446188" cy="2360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65"/>
              </a:lnSpc>
            </a:pPr>
            <a:r>
              <a:rPr lang="en-US" sz="2689">
                <a:solidFill>
                  <a:srgbClr val="FFFFFF"/>
                </a:solidFill>
                <a:latin typeface="DM Sans"/>
              </a:rPr>
              <a:t>resultado = re.sub(r'&lt;b&gt;.*?&lt;\/b&gt;', r'', resultado)</a:t>
            </a:r>
          </a:p>
          <a:p>
            <a:pPr>
              <a:lnSpc>
                <a:spcPts val="3765"/>
              </a:lnSpc>
            </a:pPr>
            <a:r>
              <a:rPr lang="en-US" sz="2689">
                <a:solidFill>
                  <a:srgbClr val="FFFFFF"/>
                </a:solidFill>
                <a:latin typeface="DM Sans"/>
              </a:rPr>
              <a:t>resultado = re.sub(r'\n', r'', resultado)</a:t>
            </a:r>
          </a:p>
          <a:p>
            <a:pPr>
              <a:lnSpc>
                <a:spcPts val="3765"/>
              </a:lnSpc>
            </a:pPr>
            <a:r>
              <a:rPr lang="en-US" sz="2689">
                <a:solidFill>
                  <a:srgbClr val="FFFFFF"/>
                </a:solidFill>
                <a:latin typeface="DM Sans"/>
              </a:rPr>
              <a:t>resultado = re.sub(r' {2,}', r' ', resultado)</a:t>
            </a:r>
          </a:p>
          <a:p>
            <a:pPr>
              <a:lnSpc>
                <a:spcPts val="3765"/>
              </a:lnSpc>
            </a:pPr>
            <a:r>
              <a:rPr lang="en-US" sz="2689">
                <a:solidFill>
                  <a:srgbClr val="FFFFFF"/>
                </a:solidFill>
                <a:latin typeface="DM Sans"/>
              </a:rPr>
              <a:t>resultado = re.sub(r'&lt;\/i&gt;&lt;i&gt;', r' ', resultado)</a:t>
            </a:r>
          </a:p>
          <a:p>
            <a:pPr>
              <a:lnSpc>
                <a:spcPts val="3765"/>
              </a:lnSpc>
            </a:pPr>
            <a:r>
              <a:rPr lang="en-US" sz="2689">
                <a:solidFill>
                  <a:srgbClr val="FFFFFF"/>
                </a:solidFill>
                <a:latin typeface="DM Sans"/>
              </a:rPr>
              <a:t>resultado = re.sub(r'&lt;\/i&gt;|&lt;i&gt;', r'', resultado)</a:t>
            </a:r>
          </a:p>
        </p:txBody>
      </p:sp>
      <p:grpSp>
        <p:nvGrpSpPr>
          <p:cNvPr name="Group 19" id="19"/>
          <p:cNvGrpSpPr/>
          <p:nvPr/>
        </p:nvGrpSpPr>
        <p:grpSpPr>
          <a:xfrm rot="5400000">
            <a:off x="2485905" y="-1530236"/>
            <a:ext cx="1583285" cy="6555096"/>
            <a:chOff x="0" y="0"/>
            <a:chExt cx="660400" cy="273417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60400" cy="2734179"/>
            </a:xfrm>
            <a:custGeom>
              <a:avLst/>
              <a:gdLst/>
              <a:ahLst/>
              <a:cxnLst/>
              <a:rect r="r" b="b" t="t" l="l"/>
              <a:pathLst>
                <a:path h="2734179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71181"/>
                  </a:cubicBezTo>
                  <a:lnTo>
                    <a:pt x="660400" y="2734179"/>
                  </a:lnTo>
                  <a:lnTo>
                    <a:pt x="0" y="2734179"/>
                  </a:lnTo>
                  <a:lnTo>
                    <a:pt x="0" y="372935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165100"/>
              <a:ext cx="660400" cy="2569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87886" y="1386124"/>
            <a:ext cx="5412283" cy="827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32"/>
              </a:lnSpc>
            </a:pPr>
            <a:r>
              <a:rPr lang="en-US" sz="3600">
                <a:solidFill>
                  <a:srgbClr val="FFFFFF"/>
                </a:solidFill>
                <a:latin typeface="Neue Machina Ultra-Bold"/>
              </a:rPr>
              <a:t>Glossário de Termos Médicos Técnicos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5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88153" y="6692721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5"/>
                </a:lnTo>
                <a:lnTo>
                  <a:pt x="0" y="6102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12053" y="-2720467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2" y="0"/>
                </a:lnTo>
                <a:lnTo>
                  <a:pt x="6109732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57978" y="-2030022"/>
            <a:ext cx="4060043" cy="406004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39700" y="168275"/>
              <a:ext cx="5334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0" y="9239076"/>
            <a:ext cx="1209058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343659" y="3124798"/>
            <a:ext cx="5271484" cy="771525"/>
            <a:chOff x="0" y="0"/>
            <a:chExt cx="2776749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76749" cy="406400"/>
            </a:xfrm>
            <a:custGeom>
              <a:avLst/>
              <a:gdLst/>
              <a:ahLst/>
              <a:cxnLst/>
              <a:rect r="r" b="b" t="t" l="l"/>
              <a:pathLst>
                <a:path h="406400" w="2776749">
                  <a:moveTo>
                    <a:pt x="2573549" y="0"/>
                  </a:moveTo>
                  <a:cubicBezTo>
                    <a:pt x="2685773" y="0"/>
                    <a:pt x="2776749" y="90976"/>
                    <a:pt x="2776749" y="203200"/>
                  </a:cubicBezTo>
                  <a:cubicBezTo>
                    <a:pt x="2776749" y="315424"/>
                    <a:pt x="2685773" y="406400"/>
                    <a:pt x="257354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38100"/>
              <a:ext cx="2776749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03175" y="3173606"/>
            <a:ext cx="673909" cy="67390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5400000">
            <a:off x="2485905" y="-1530236"/>
            <a:ext cx="1583285" cy="6555096"/>
            <a:chOff x="0" y="0"/>
            <a:chExt cx="660400" cy="273417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60400" cy="2734179"/>
            </a:xfrm>
            <a:custGeom>
              <a:avLst/>
              <a:gdLst/>
              <a:ahLst/>
              <a:cxnLst/>
              <a:rect r="r" b="b" t="t" l="l"/>
              <a:pathLst>
                <a:path h="2734179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71181"/>
                  </a:cubicBezTo>
                  <a:lnTo>
                    <a:pt x="660400" y="2734179"/>
                  </a:lnTo>
                  <a:lnTo>
                    <a:pt x="0" y="2734179"/>
                  </a:lnTo>
                  <a:lnTo>
                    <a:pt x="0" y="372935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65100"/>
              <a:ext cx="660400" cy="2569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947508" y="4534498"/>
            <a:ext cx="16392985" cy="3021233"/>
          </a:xfrm>
          <a:custGeom>
            <a:avLst/>
            <a:gdLst/>
            <a:ahLst/>
            <a:cxnLst/>
            <a:rect r="r" b="b" t="t" l="l"/>
            <a:pathLst>
              <a:path h="3021233" w="16392985">
                <a:moveTo>
                  <a:pt x="0" y="0"/>
                </a:moveTo>
                <a:lnTo>
                  <a:pt x="16392984" y="0"/>
                </a:lnTo>
                <a:lnTo>
                  <a:pt x="16392984" y="3021232"/>
                </a:lnTo>
                <a:lnTo>
                  <a:pt x="0" y="30212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7242554" y="454406"/>
            <a:ext cx="1028700" cy="57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2"/>
              </a:lnSpc>
            </a:pPr>
            <a:r>
              <a:rPr lang="en-US" sz="4612">
                <a:solidFill>
                  <a:srgbClr val="FFFFFF"/>
                </a:solidFill>
                <a:latin typeface="Neue Machina Ultra-Bold"/>
              </a:rPr>
              <a:t>11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080244" y="9014603"/>
            <a:ext cx="51623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DM Sans"/>
              </a:rPr>
              <a:t>PLNE - 2024 | Universidade do Minho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83323" y="3417934"/>
            <a:ext cx="3975893" cy="270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31"/>
              </a:lnSpc>
            </a:pPr>
            <a:r>
              <a:rPr lang="en-US" sz="2104">
                <a:solidFill>
                  <a:srgbClr val="FFFFFF"/>
                </a:solidFill>
                <a:latin typeface="Neue Machina Ultra-Bold"/>
              </a:rPr>
              <a:t>Tratamento (continuação)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91570" y="3418828"/>
            <a:ext cx="297118" cy="26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1"/>
              </a:lnSpc>
            </a:pPr>
            <a:r>
              <a:rPr lang="en-US" sz="2104">
                <a:solidFill>
                  <a:srgbClr val="FFFFFF"/>
                </a:solidFill>
                <a:latin typeface="Neue Machina Ultra-Bold"/>
              </a:rPr>
              <a:t>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87886" y="1386124"/>
            <a:ext cx="5412283" cy="827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32"/>
              </a:lnSpc>
            </a:pPr>
            <a:r>
              <a:rPr lang="en-US" sz="3600">
                <a:solidFill>
                  <a:srgbClr val="FFFFFF"/>
                </a:solidFill>
                <a:latin typeface="Neue Machina Ultra-Bold"/>
              </a:rPr>
              <a:t>Glossário de Termos Médicos Técnicos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5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88153" y="6692721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5"/>
                </a:lnTo>
                <a:lnTo>
                  <a:pt x="0" y="6102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12053" y="-2720467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2" y="0"/>
                </a:lnTo>
                <a:lnTo>
                  <a:pt x="6109732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57978" y="-2030022"/>
            <a:ext cx="4060043" cy="406004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39700" y="168275"/>
              <a:ext cx="5334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0" y="9239076"/>
            <a:ext cx="1209058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343659" y="3124798"/>
            <a:ext cx="5271484" cy="771525"/>
            <a:chOff x="0" y="0"/>
            <a:chExt cx="2776749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76749" cy="406400"/>
            </a:xfrm>
            <a:custGeom>
              <a:avLst/>
              <a:gdLst/>
              <a:ahLst/>
              <a:cxnLst/>
              <a:rect r="r" b="b" t="t" l="l"/>
              <a:pathLst>
                <a:path h="406400" w="2776749">
                  <a:moveTo>
                    <a:pt x="2573549" y="0"/>
                  </a:moveTo>
                  <a:cubicBezTo>
                    <a:pt x="2685773" y="0"/>
                    <a:pt x="2776749" y="90976"/>
                    <a:pt x="2776749" y="203200"/>
                  </a:cubicBezTo>
                  <a:cubicBezTo>
                    <a:pt x="2776749" y="315424"/>
                    <a:pt x="2685773" y="406400"/>
                    <a:pt x="257354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38100"/>
              <a:ext cx="2776749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03175" y="3173606"/>
            <a:ext cx="673909" cy="67390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5400000">
            <a:off x="2485905" y="-1530236"/>
            <a:ext cx="1583285" cy="6555096"/>
            <a:chOff x="0" y="0"/>
            <a:chExt cx="660400" cy="273417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60400" cy="2734179"/>
            </a:xfrm>
            <a:custGeom>
              <a:avLst/>
              <a:gdLst/>
              <a:ahLst/>
              <a:cxnLst/>
              <a:rect r="r" b="b" t="t" l="l"/>
              <a:pathLst>
                <a:path h="2734179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71181"/>
                  </a:cubicBezTo>
                  <a:lnTo>
                    <a:pt x="660400" y="2734179"/>
                  </a:lnTo>
                  <a:lnTo>
                    <a:pt x="0" y="2734179"/>
                  </a:lnTo>
                  <a:lnTo>
                    <a:pt x="0" y="372935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65100"/>
              <a:ext cx="660400" cy="2569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915886" y="4262496"/>
            <a:ext cx="11972267" cy="4433558"/>
          </a:xfrm>
          <a:custGeom>
            <a:avLst/>
            <a:gdLst/>
            <a:ahLst/>
            <a:cxnLst/>
            <a:rect r="r" b="b" t="t" l="l"/>
            <a:pathLst>
              <a:path h="4433558" w="11972267">
                <a:moveTo>
                  <a:pt x="0" y="0"/>
                </a:moveTo>
                <a:lnTo>
                  <a:pt x="11972267" y="0"/>
                </a:lnTo>
                <a:lnTo>
                  <a:pt x="11972267" y="4433558"/>
                </a:lnTo>
                <a:lnTo>
                  <a:pt x="0" y="44335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7242554" y="454406"/>
            <a:ext cx="1028700" cy="57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2"/>
              </a:lnSpc>
            </a:pPr>
            <a:r>
              <a:rPr lang="en-US" sz="4612">
                <a:solidFill>
                  <a:srgbClr val="FFFFFF"/>
                </a:solidFill>
                <a:latin typeface="Neue Machina Ultra-Bold"/>
              </a:rPr>
              <a:t>12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080244" y="9014603"/>
            <a:ext cx="51623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DM Sans"/>
              </a:rPr>
              <a:t>PLNE - 2024 | Universidade do Minho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83323" y="3417934"/>
            <a:ext cx="3975893" cy="270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31"/>
              </a:lnSpc>
            </a:pPr>
            <a:r>
              <a:rPr lang="en-US" sz="2104">
                <a:solidFill>
                  <a:srgbClr val="FFFFFF"/>
                </a:solidFill>
                <a:latin typeface="Neue Machina Ultra-Bold"/>
              </a:rPr>
              <a:t>Armazenamento - JSON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91570" y="3418828"/>
            <a:ext cx="297118" cy="26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1"/>
              </a:lnSpc>
            </a:pPr>
            <a:r>
              <a:rPr lang="en-US" sz="2104">
                <a:solidFill>
                  <a:srgbClr val="FFFFFF"/>
                </a:solidFill>
                <a:latin typeface="Neue Machina Ultra-Bold"/>
              </a:rPr>
              <a:t>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87886" y="1386124"/>
            <a:ext cx="5412283" cy="827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32"/>
              </a:lnSpc>
            </a:pPr>
            <a:r>
              <a:rPr lang="en-US" sz="3600">
                <a:solidFill>
                  <a:srgbClr val="FFFFFF"/>
                </a:solidFill>
                <a:latin typeface="Neue Machina Ultra-Bold"/>
              </a:rPr>
              <a:t>Glossário de Termos Médicos Técnicos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5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22808" y="5580592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74819" y="-2720467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57978" y="-2030022"/>
            <a:ext cx="4060043" cy="406004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39700" y="168275"/>
              <a:ext cx="5334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5400000">
            <a:off x="2485905" y="-1530236"/>
            <a:ext cx="1583285" cy="6555096"/>
            <a:chOff x="0" y="0"/>
            <a:chExt cx="660400" cy="273417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0400" cy="2734179"/>
            </a:xfrm>
            <a:custGeom>
              <a:avLst/>
              <a:gdLst/>
              <a:ahLst/>
              <a:cxnLst/>
              <a:rect r="r" b="b" t="t" l="l"/>
              <a:pathLst>
                <a:path h="2734179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71181"/>
                  </a:cubicBezTo>
                  <a:lnTo>
                    <a:pt x="660400" y="2734179"/>
                  </a:lnTo>
                  <a:lnTo>
                    <a:pt x="0" y="2734179"/>
                  </a:lnTo>
                  <a:lnTo>
                    <a:pt x="0" y="372935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65100"/>
              <a:ext cx="660400" cy="2569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0" y="9239076"/>
            <a:ext cx="1209058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0030925" y="3339511"/>
            <a:ext cx="4846586" cy="5340810"/>
          </a:xfrm>
          <a:custGeom>
            <a:avLst/>
            <a:gdLst/>
            <a:ahLst/>
            <a:cxnLst/>
            <a:rect r="r" b="b" t="t" l="l"/>
            <a:pathLst>
              <a:path h="5340810" w="4846586">
                <a:moveTo>
                  <a:pt x="0" y="0"/>
                </a:moveTo>
                <a:lnTo>
                  <a:pt x="4846586" y="0"/>
                </a:lnTo>
                <a:lnTo>
                  <a:pt x="4846586" y="5340810"/>
                </a:lnTo>
                <a:lnTo>
                  <a:pt x="0" y="53408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742821" y="3339511"/>
            <a:ext cx="4958240" cy="5292129"/>
          </a:xfrm>
          <a:custGeom>
            <a:avLst/>
            <a:gdLst/>
            <a:ahLst/>
            <a:cxnLst/>
            <a:rect r="r" b="b" t="t" l="l"/>
            <a:pathLst>
              <a:path h="5292129" w="4958240">
                <a:moveTo>
                  <a:pt x="0" y="0"/>
                </a:moveTo>
                <a:lnTo>
                  <a:pt x="4958240" y="0"/>
                </a:lnTo>
                <a:lnTo>
                  <a:pt x="4958240" y="5292129"/>
                </a:lnTo>
                <a:lnTo>
                  <a:pt x="0" y="52921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44361" y="1386124"/>
            <a:ext cx="5666375" cy="827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32"/>
              </a:lnSpc>
            </a:pPr>
            <a:r>
              <a:rPr lang="en-US" sz="3600">
                <a:solidFill>
                  <a:srgbClr val="FFFFFF"/>
                </a:solidFill>
                <a:latin typeface="Neue Machina Ultra-Bold"/>
              </a:rPr>
              <a:t>Glossário Ministério da Saúde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242554" y="454406"/>
            <a:ext cx="1028700" cy="57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2"/>
              </a:lnSpc>
            </a:pPr>
            <a:r>
              <a:rPr lang="en-US" sz="4612">
                <a:solidFill>
                  <a:srgbClr val="FFFFFF"/>
                </a:solidFill>
                <a:latin typeface="Neue Machina Ultra-Bold"/>
              </a:rPr>
              <a:t>13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80244" y="9014603"/>
            <a:ext cx="51623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DM Sans"/>
              </a:rPr>
              <a:t>PLNE - 2024 | Universidade do Minho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5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88153" y="6692721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5"/>
                </a:lnTo>
                <a:lnTo>
                  <a:pt x="0" y="6102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12053" y="-2720467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2" y="0"/>
                </a:lnTo>
                <a:lnTo>
                  <a:pt x="6109732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57978" y="-2030022"/>
            <a:ext cx="4060043" cy="406004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39700" y="168275"/>
              <a:ext cx="5334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0" y="9239076"/>
            <a:ext cx="1209058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452017" y="3381629"/>
            <a:ext cx="6827215" cy="771525"/>
            <a:chOff x="0" y="0"/>
            <a:chExt cx="3596229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596229" cy="406400"/>
            </a:xfrm>
            <a:custGeom>
              <a:avLst/>
              <a:gdLst/>
              <a:ahLst/>
              <a:cxnLst/>
              <a:rect r="r" b="b" t="t" l="l"/>
              <a:pathLst>
                <a:path h="406400" w="3596229">
                  <a:moveTo>
                    <a:pt x="3393029" y="0"/>
                  </a:moveTo>
                  <a:cubicBezTo>
                    <a:pt x="3505253" y="0"/>
                    <a:pt x="3596229" y="90976"/>
                    <a:pt x="3596229" y="203200"/>
                  </a:cubicBezTo>
                  <a:cubicBezTo>
                    <a:pt x="3596229" y="315424"/>
                    <a:pt x="3505253" y="406400"/>
                    <a:pt x="339302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38100"/>
              <a:ext cx="3596229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11534" y="3430437"/>
            <a:ext cx="673909" cy="67390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5400000">
            <a:off x="2485905" y="-1530236"/>
            <a:ext cx="1583285" cy="6555096"/>
            <a:chOff x="0" y="0"/>
            <a:chExt cx="660400" cy="273417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60400" cy="2734179"/>
            </a:xfrm>
            <a:custGeom>
              <a:avLst/>
              <a:gdLst/>
              <a:ahLst/>
              <a:cxnLst/>
              <a:rect r="r" b="b" t="t" l="l"/>
              <a:pathLst>
                <a:path h="2734179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71181"/>
                  </a:cubicBezTo>
                  <a:lnTo>
                    <a:pt x="660400" y="2734179"/>
                  </a:lnTo>
                  <a:lnTo>
                    <a:pt x="0" y="2734179"/>
                  </a:lnTo>
                  <a:lnTo>
                    <a:pt x="0" y="372935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65100"/>
              <a:ext cx="660400" cy="2569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028700" y="4523621"/>
            <a:ext cx="12237234" cy="4168141"/>
          </a:xfrm>
          <a:custGeom>
            <a:avLst/>
            <a:gdLst/>
            <a:ahLst/>
            <a:cxnLst/>
            <a:rect r="r" b="b" t="t" l="l"/>
            <a:pathLst>
              <a:path h="4168141" w="12237234">
                <a:moveTo>
                  <a:pt x="0" y="0"/>
                </a:moveTo>
                <a:lnTo>
                  <a:pt x="12237234" y="0"/>
                </a:lnTo>
                <a:lnTo>
                  <a:pt x="12237234" y="4168140"/>
                </a:lnTo>
                <a:lnTo>
                  <a:pt x="0" y="41681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7242554" y="454406"/>
            <a:ext cx="1028700" cy="57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2"/>
              </a:lnSpc>
            </a:pPr>
            <a:r>
              <a:rPr lang="en-US" sz="4612">
                <a:solidFill>
                  <a:srgbClr val="FFFFFF"/>
                </a:solidFill>
                <a:latin typeface="Neue Machina Ultra-Bold"/>
              </a:rPr>
              <a:t>14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91682" y="3674765"/>
            <a:ext cx="5563811" cy="270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31"/>
              </a:lnSpc>
            </a:pPr>
            <a:r>
              <a:rPr lang="en-US" sz="2104">
                <a:solidFill>
                  <a:srgbClr val="FFFFFF"/>
                </a:solidFill>
                <a:latin typeface="Neue Machina Ultra-Bold"/>
              </a:rPr>
              <a:t>Ficheiro XML sem qualquer alteração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99929" y="3675659"/>
            <a:ext cx="297118" cy="26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1"/>
              </a:lnSpc>
            </a:pPr>
            <a:r>
              <a:rPr lang="en-US" sz="2104">
                <a:solidFill>
                  <a:srgbClr val="FFFFFF"/>
                </a:solidFill>
                <a:latin typeface="Neue Machina Ultra-Bold"/>
              </a:rPr>
              <a:t>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080244" y="9014603"/>
            <a:ext cx="51623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DM Sans"/>
              </a:rPr>
              <a:t>PLNE - 2024 | Universidade do Minho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44361" y="1386124"/>
            <a:ext cx="5666375" cy="827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32"/>
              </a:lnSpc>
            </a:pPr>
            <a:r>
              <a:rPr lang="en-US" sz="3600">
                <a:solidFill>
                  <a:srgbClr val="FFFFFF"/>
                </a:solidFill>
                <a:latin typeface="Neue Machina Ultra-Bold"/>
              </a:rPr>
              <a:t>Glossário Ministério da Saúde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5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88153" y="6692721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5"/>
                </a:lnTo>
                <a:lnTo>
                  <a:pt x="0" y="6102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12053" y="-2720467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2" y="0"/>
                </a:lnTo>
                <a:lnTo>
                  <a:pt x="6109732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57978" y="-2030022"/>
            <a:ext cx="4060043" cy="406004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39700" y="168275"/>
              <a:ext cx="5334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0" y="9239076"/>
            <a:ext cx="1209058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343659" y="3124798"/>
            <a:ext cx="3210677" cy="771525"/>
            <a:chOff x="0" y="0"/>
            <a:chExt cx="1691221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91221" cy="406400"/>
            </a:xfrm>
            <a:custGeom>
              <a:avLst/>
              <a:gdLst/>
              <a:ahLst/>
              <a:cxnLst/>
              <a:rect r="r" b="b" t="t" l="l"/>
              <a:pathLst>
                <a:path h="406400" w="1691221">
                  <a:moveTo>
                    <a:pt x="1488021" y="0"/>
                  </a:moveTo>
                  <a:cubicBezTo>
                    <a:pt x="1600245" y="0"/>
                    <a:pt x="1691221" y="90976"/>
                    <a:pt x="1691221" y="203200"/>
                  </a:cubicBezTo>
                  <a:cubicBezTo>
                    <a:pt x="1691221" y="315424"/>
                    <a:pt x="1600245" y="406400"/>
                    <a:pt x="148802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38100"/>
              <a:ext cx="1691221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03175" y="3173606"/>
            <a:ext cx="673909" cy="67390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88688" y="4128063"/>
            <a:ext cx="10333817" cy="4934165"/>
          </a:xfrm>
          <a:custGeom>
            <a:avLst/>
            <a:gdLst/>
            <a:ahLst/>
            <a:cxnLst/>
            <a:rect r="r" b="b" t="t" l="l"/>
            <a:pathLst>
              <a:path h="4934165" w="10333817">
                <a:moveTo>
                  <a:pt x="0" y="0"/>
                </a:moveTo>
                <a:lnTo>
                  <a:pt x="10333818" y="0"/>
                </a:lnTo>
                <a:lnTo>
                  <a:pt x="10333818" y="4934165"/>
                </a:lnTo>
                <a:lnTo>
                  <a:pt x="0" y="49341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242554" y="454406"/>
            <a:ext cx="1028700" cy="57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2"/>
              </a:lnSpc>
            </a:pPr>
            <a:r>
              <a:rPr lang="en-US" sz="4612">
                <a:solidFill>
                  <a:srgbClr val="FFFFFF"/>
                </a:solidFill>
                <a:latin typeface="Neue Machina Ultra-Bold"/>
              </a:rPr>
              <a:t>15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080244" y="9014603"/>
            <a:ext cx="51623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DM Sans"/>
              </a:rPr>
              <a:t>PLNE - 2024 | Universidade do Minho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3323" y="3417934"/>
            <a:ext cx="3492092" cy="270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31"/>
              </a:lnSpc>
            </a:pPr>
            <a:r>
              <a:rPr lang="en-US" sz="2104">
                <a:solidFill>
                  <a:srgbClr val="FFFFFF"/>
                </a:solidFill>
                <a:latin typeface="Neue Machina Ultra-Bold"/>
              </a:rPr>
              <a:t>Tratamento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91570" y="3418828"/>
            <a:ext cx="297118" cy="26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1"/>
              </a:lnSpc>
            </a:pPr>
            <a:r>
              <a:rPr lang="en-US" sz="2104">
                <a:solidFill>
                  <a:srgbClr val="FFFFFF"/>
                </a:solidFill>
                <a:latin typeface="Neue Machina Ultra-Bold"/>
              </a:rPr>
              <a:t>2</a:t>
            </a:r>
          </a:p>
        </p:txBody>
      </p:sp>
      <p:grpSp>
        <p:nvGrpSpPr>
          <p:cNvPr name="Group 19" id="19"/>
          <p:cNvGrpSpPr/>
          <p:nvPr/>
        </p:nvGrpSpPr>
        <p:grpSpPr>
          <a:xfrm rot="5400000">
            <a:off x="2485905" y="-1530236"/>
            <a:ext cx="1583285" cy="6555096"/>
            <a:chOff x="0" y="0"/>
            <a:chExt cx="660400" cy="273417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60400" cy="2734179"/>
            </a:xfrm>
            <a:custGeom>
              <a:avLst/>
              <a:gdLst/>
              <a:ahLst/>
              <a:cxnLst/>
              <a:rect r="r" b="b" t="t" l="l"/>
              <a:pathLst>
                <a:path h="2734179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71181"/>
                  </a:cubicBezTo>
                  <a:lnTo>
                    <a:pt x="660400" y="2734179"/>
                  </a:lnTo>
                  <a:lnTo>
                    <a:pt x="0" y="2734179"/>
                  </a:lnTo>
                  <a:lnTo>
                    <a:pt x="0" y="372935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165100"/>
              <a:ext cx="660400" cy="2569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444361" y="1386124"/>
            <a:ext cx="5666375" cy="827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32"/>
              </a:lnSpc>
            </a:pPr>
            <a:r>
              <a:rPr lang="en-US" sz="3600">
                <a:solidFill>
                  <a:srgbClr val="FFFFFF"/>
                </a:solidFill>
                <a:latin typeface="Neue Machina Ultra-Bold"/>
              </a:rPr>
              <a:t>Glossário Ministério da Saúde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5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22808" y="5580592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74819" y="-2720467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57978" y="-2030022"/>
            <a:ext cx="4060043" cy="406004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39700" y="168275"/>
              <a:ext cx="5334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5400000">
            <a:off x="2485905" y="-1530236"/>
            <a:ext cx="1583285" cy="6555096"/>
            <a:chOff x="0" y="0"/>
            <a:chExt cx="660400" cy="273417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0400" cy="2734179"/>
            </a:xfrm>
            <a:custGeom>
              <a:avLst/>
              <a:gdLst/>
              <a:ahLst/>
              <a:cxnLst/>
              <a:rect r="r" b="b" t="t" l="l"/>
              <a:pathLst>
                <a:path h="2734179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71181"/>
                  </a:cubicBezTo>
                  <a:lnTo>
                    <a:pt x="660400" y="2734179"/>
                  </a:lnTo>
                  <a:lnTo>
                    <a:pt x="0" y="2734179"/>
                  </a:lnTo>
                  <a:lnTo>
                    <a:pt x="0" y="372935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65100"/>
              <a:ext cx="660400" cy="2569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0" y="9239076"/>
            <a:ext cx="1209058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536805" y="3972891"/>
            <a:ext cx="10822563" cy="4513520"/>
          </a:xfrm>
          <a:custGeom>
            <a:avLst/>
            <a:gdLst/>
            <a:ahLst/>
            <a:cxnLst/>
            <a:rect r="r" b="b" t="t" l="l"/>
            <a:pathLst>
              <a:path h="4513520" w="10822563">
                <a:moveTo>
                  <a:pt x="0" y="0"/>
                </a:moveTo>
                <a:lnTo>
                  <a:pt x="10822563" y="0"/>
                </a:lnTo>
                <a:lnTo>
                  <a:pt x="10822563" y="4513519"/>
                </a:lnTo>
                <a:lnTo>
                  <a:pt x="0" y="45135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44361" y="1386124"/>
            <a:ext cx="5666375" cy="827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32"/>
              </a:lnSpc>
            </a:pPr>
            <a:r>
              <a:rPr lang="en-US" sz="3600">
                <a:solidFill>
                  <a:srgbClr val="FFFFFF"/>
                </a:solidFill>
                <a:latin typeface="Neue Machina Ultra-Bold"/>
              </a:rPr>
              <a:t>Glossário Ministério da Saúde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242554" y="454406"/>
            <a:ext cx="1028700" cy="57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2"/>
              </a:lnSpc>
            </a:pPr>
            <a:r>
              <a:rPr lang="en-US" sz="4612">
                <a:solidFill>
                  <a:srgbClr val="FFFFFF"/>
                </a:solidFill>
                <a:latin typeface="Neue Machina Ultra-Bold"/>
              </a:rPr>
              <a:t>16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080244" y="9014603"/>
            <a:ext cx="51623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DM Sans"/>
              </a:rPr>
              <a:t>PLNE - 2024 | Universidade do Minho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343659" y="3124798"/>
            <a:ext cx="5155960" cy="771525"/>
            <a:chOff x="0" y="0"/>
            <a:chExt cx="2715897" cy="406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715897" cy="406400"/>
            </a:xfrm>
            <a:custGeom>
              <a:avLst/>
              <a:gdLst/>
              <a:ahLst/>
              <a:cxnLst/>
              <a:rect r="r" b="b" t="t" l="l"/>
              <a:pathLst>
                <a:path h="406400" w="2715897">
                  <a:moveTo>
                    <a:pt x="2512697" y="0"/>
                  </a:moveTo>
                  <a:cubicBezTo>
                    <a:pt x="2624921" y="0"/>
                    <a:pt x="2715897" y="90976"/>
                    <a:pt x="2715897" y="203200"/>
                  </a:cubicBezTo>
                  <a:cubicBezTo>
                    <a:pt x="2715897" y="315424"/>
                    <a:pt x="2624921" y="406400"/>
                    <a:pt x="251269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38100"/>
              <a:ext cx="2715897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03175" y="3173606"/>
            <a:ext cx="673909" cy="673909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283323" y="3417934"/>
            <a:ext cx="3975893" cy="270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31"/>
              </a:lnSpc>
            </a:pPr>
            <a:r>
              <a:rPr lang="en-US" sz="2104">
                <a:solidFill>
                  <a:srgbClr val="FFFFFF"/>
                </a:solidFill>
                <a:latin typeface="Neue Machina Ultra-Bold"/>
              </a:rPr>
              <a:t>Tratamento (continuação)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91570" y="3418828"/>
            <a:ext cx="297118" cy="26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1"/>
              </a:lnSpc>
            </a:pPr>
            <a:r>
              <a:rPr lang="en-US" sz="2104">
                <a:solidFill>
                  <a:srgbClr val="FFFFFF"/>
                </a:solidFill>
                <a:latin typeface="Neue Machina Ultra-Bold"/>
              </a:rPr>
              <a:t>2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5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22808" y="5580592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74819" y="-2720467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57978" y="-2030022"/>
            <a:ext cx="4060043" cy="406004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39700" y="168275"/>
              <a:ext cx="5334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5400000">
            <a:off x="2485905" y="-1530236"/>
            <a:ext cx="1583285" cy="6555096"/>
            <a:chOff x="0" y="0"/>
            <a:chExt cx="660400" cy="273417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0400" cy="2734179"/>
            </a:xfrm>
            <a:custGeom>
              <a:avLst/>
              <a:gdLst/>
              <a:ahLst/>
              <a:cxnLst/>
              <a:rect r="r" b="b" t="t" l="l"/>
              <a:pathLst>
                <a:path h="2734179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71181"/>
                  </a:cubicBezTo>
                  <a:lnTo>
                    <a:pt x="660400" y="2734179"/>
                  </a:lnTo>
                  <a:lnTo>
                    <a:pt x="0" y="2734179"/>
                  </a:lnTo>
                  <a:lnTo>
                    <a:pt x="0" y="372935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65100"/>
              <a:ext cx="660400" cy="2569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0" y="9239076"/>
            <a:ext cx="1209058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196894" y="5143500"/>
            <a:ext cx="16045660" cy="2004003"/>
          </a:xfrm>
          <a:custGeom>
            <a:avLst/>
            <a:gdLst/>
            <a:ahLst/>
            <a:cxnLst/>
            <a:rect r="r" b="b" t="t" l="l"/>
            <a:pathLst>
              <a:path h="2004003" w="16045660">
                <a:moveTo>
                  <a:pt x="0" y="0"/>
                </a:moveTo>
                <a:lnTo>
                  <a:pt x="16045660" y="0"/>
                </a:lnTo>
                <a:lnTo>
                  <a:pt x="16045660" y="2004003"/>
                </a:lnTo>
                <a:lnTo>
                  <a:pt x="0" y="20040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44361" y="1386124"/>
            <a:ext cx="5666375" cy="827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32"/>
              </a:lnSpc>
            </a:pPr>
            <a:r>
              <a:rPr lang="en-US" sz="3600">
                <a:solidFill>
                  <a:srgbClr val="FFFFFF"/>
                </a:solidFill>
                <a:latin typeface="Neue Machina Ultra-Bold"/>
              </a:rPr>
              <a:t>Glossário Ministério da Saúde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242554" y="454406"/>
            <a:ext cx="1028700" cy="57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2"/>
              </a:lnSpc>
            </a:pPr>
            <a:r>
              <a:rPr lang="en-US" sz="4612">
                <a:solidFill>
                  <a:srgbClr val="FFFFFF"/>
                </a:solidFill>
                <a:latin typeface="Neue Machina Ultra-Bold"/>
              </a:rPr>
              <a:t>17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080244" y="9014603"/>
            <a:ext cx="51623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DM Sans"/>
              </a:rPr>
              <a:t>PLNE - 2024 | Universidade do Minho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343659" y="3124798"/>
            <a:ext cx="5155960" cy="771525"/>
            <a:chOff x="0" y="0"/>
            <a:chExt cx="2715897" cy="406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715897" cy="406400"/>
            </a:xfrm>
            <a:custGeom>
              <a:avLst/>
              <a:gdLst/>
              <a:ahLst/>
              <a:cxnLst/>
              <a:rect r="r" b="b" t="t" l="l"/>
              <a:pathLst>
                <a:path h="406400" w="2715897">
                  <a:moveTo>
                    <a:pt x="2512697" y="0"/>
                  </a:moveTo>
                  <a:cubicBezTo>
                    <a:pt x="2624921" y="0"/>
                    <a:pt x="2715897" y="90976"/>
                    <a:pt x="2715897" y="203200"/>
                  </a:cubicBezTo>
                  <a:cubicBezTo>
                    <a:pt x="2715897" y="315424"/>
                    <a:pt x="2624921" y="406400"/>
                    <a:pt x="251269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38100"/>
              <a:ext cx="2715897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03175" y="3173606"/>
            <a:ext cx="673909" cy="673909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283323" y="3417934"/>
            <a:ext cx="3975893" cy="270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31"/>
              </a:lnSpc>
            </a:pPr>
            <a:r>
              <a:rPr lang="en-US" sz="2104">
                <a:solidFill>
                  <a:srgbClr val="FFFFFF"/>
                </a:solidFill>
                <a:latin typeface="Neue Machina Ultra-Bold"/>
              </a:rPr>
              <a:t>Tratamento (continuação)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91570" y="3418828"/>
            <a:ext cx="297118" cy="26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1"/>
              </a:lnSpc>
            </a:pPr>
            <a:r>
              <a:rPr lang="en-US" sz="2104">
                <a:solidFill>
                  <a:srgbClr val="FFFFFF"/>
                </a:solidFill>
                <a:latin typeface="Neue Machina Ultra-Bold"/>
              </a:rPr>
              <a:t>2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5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22808" y="5580592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74819" y="-2720467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57978" y="-2030022"/>
            <a:ext cx="4060043" cy="406004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39700" y="168275"/>
              <a:ext cx="5334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5400000">
            <a:off x="2485905" y="-1530236"/>
            <a:ext cx="1583285" cy="6555096"/>
            <a:chOff x="0" y="0"/>
            <a:chExt cx="660400" cy="273417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0400" cy="2734179"/>
            </a:xfrm>
            <a:custGeom>
              <a:avLst/>
              <a:gdLst/>
              <a:ahLst/>
              <a:cxnLst/>
              <a:rect r="r" b="b" t="t" l="l"/>
              <a:pathLst>
                <a:path h="2734179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71181"/>
                  </a:cubicBezTo>
                  <a:lnTo>
                    <a:pt x="660400" y="2734179"/>
                  </a:lnTo>
                  <a:lnTo>
                    <a:pt x="0" y="2734179"/>
                  </a:lnTo>
                  <a:lnTo>
                    <a:pt x="0" y="372935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65100"/>
              <a:ext cx="660400" cy="2569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0" y="9239076"/>
            <a:ext cx="1209058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61691" y="4000788"/>
            <a:ext cx="7289493" cy="5124297"/>
          </a:xfrm>
          <a:custGeom>
            <a:avLst/>
            <a:gdLst/>
            <a:ahLst/>
            <a:cxnLst/>
            <a:rect r="r" b="b" t="t" l="l"/>
            <a:pathLst>
              <a:path h="5124297" w="7289493">
                <a:moveTo>
                  <a:pt x="0" y="0"/>
                </a:moveTo>
                <a:lnTo>
                  <a:pt x="7289493" y="0"/>
                </a:lnTo>
                <a:lnTo>
                  <a:pt x="7289493" y="5124297"/>
                </a:lnTo>
                <a:lnTo>
                  <a:pt x="0" y="51242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343659" y="3124798"/>
            <a:ext cx="5155960" cy="771525"/>
            <a:chOff x="0" y="0"/>
            <a:chExt cx="2715897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15897" cy="406400"/>
            </a:xfrm>
            <a:custGeom>
              <a:avLst/>
              <a:gdLst/>
              <a:ahLst/>
              <a:cxnLst/>
              <a:rect r="r" b="b" t="t" l="l"/>
              <a:pathLst>
                <a:path h="406400" w="2715897">
                  <a:moveTo>
                    <a:pt x="2512697" y="0"/>
                  </a:moveTo>
                  <a:cubicBezTo>
                    <a:pt x="2624921" y="0"/>
                    <a:pt x="2715897" y="90976"/>
                    <a:pt x="2715897" y="203200"/>
                  </a:cubicBezTo>
                  <a:cubicBezTo>
                    <a:pt x="2715897" y="315424"/>
                    <a:pt x="2624921" y="406400"/>
                    <a:pt x="251269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38100"/>
              <a:ext cx="2715897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03175" y="3173606"/>
            <a:ext cx="673909" cy="673909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1501497" y="3086100"/>
            <a:ext cx="3935245" cy="4114800"/>
          </a:xfrm>
          <a:custGeom>
            <a:avLst/>
            <a:gdLst/>
            <a:ahLst/>
            <a:cxnLst/>
            <a:rect r="r" b="b" t="t" l="l"/>
            <a:pathLst>
              <a:path h="4114800" w="3935245">
                <a:moveTo>
                  <a:pt x="0" y="0"/>
                </a:moveTo>
                <a:lnTo>
                  <a:pt x="3935245" y="0"/>
                </a:lnTo>
                <a:lnTo>
                  <a:pt x="39352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44361" y="1386124"/>
            <a:ext cx="5666375" cy="827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32"/>
              </a:lnSpc>
            </a:pPr>
            <a:r>
              <a:rPr lang="en-US" sz="3600">
                <a:solidFill>
                  <a:srgbClr val="FFFFFF"/>
                </a:solidFill>
                <a:latin typeface="Neue Machina Ultra-Bold"/>
              </a:rPr>
              <a:t>Glossário Ministério da Saúde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242554" y="454406"/>
            <a:ext cx="1028700" cy="57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2"/>
              </a:lnSpc>
            </a:pPr>
            <a:r>
              <a:rPr lang="en-US" sz="4612">
                <a:solidFill>
                  <a:srgbClr val="FFFFFF"/>
                </a:solidFill>
                <a:latin typeface="Neue Machina Ultra-Bold"/>
              </a:rPr>
              <a:t>18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080244" y="9014603"/>
            <a:ext cx="51623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DM Sans"/>
              </a:rPr>
              <a:t>PLNE - 2024 | Universidade do Minho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83323" y="3417934"/>
            <a:ext cx="3975893" cy="270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31"/>
              </a:lnSpc>
            </a:pPr>
            <a:r>
              <a:rPr lang="en-US" sz="2104">
                <a:solidFill>
                  <a:srgbClr val="FFFFFF"/>
                </a:solidFill>
                <a:latin typeface="Neue Machina Ultra-Bold"/>
              </a:rPr>
              <a:t>Armazenamento - JSON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91570" y="3418828"/>
            <a:ext cx="297118" cy="26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1"/>
              </a:lnSpc>
            </a:pPr>
            <a:r>
              <a:rPr lang="en-US" sz="2104">
                <a:solidFill>
                  <a:srgbClr val="FFFFFF"/>
                </a:solidFill>
                <a:latin typeface="Neue Machina Ultra-Bold"/>
              </a:rPr>
              <a:t>3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5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22808" y="5580592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74819" y="-2720467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57978" y="-2030022"/>
            <a:ext cx="4060043" cy="406004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39700" y="168275"/>
              <a:ext cx="5334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5400000">
            <a:off x="2485905" y="-1530236"/>
            <a:ext cx="1583285" cy="6555096"/>
            <a:chOff x="0" y="0"/>
            <a:chExt cx="660400" cy="273417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0400" cy="2734179"/>
            </a:xfrm>
            <a:custGeom>
              <a:avLst/>
              <a:gdLst/>
              <a:ahLst/>
              <a:cxnLst/>
              <a:rect r="r" b="b" t="t" l="l"/>
              <a:pathLst>
                <a:path h="2734179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71181"/>
                  </a:cubicBezTo>
                  <a:lnTo>
                    <a:pt x="660400" y="2734179"/>
                  </a:lnTo>
                  <a:lnTo>
                    <a:pt x="0" y="2734179"/>
                  </a:lnTo>
                  <a:lnTo>
                    <a:pt x="0" y="372935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65100"/>
              <a:ext cx="660400" cy="2569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0" y="9239076"/>
            <a:ext cx="1209058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4086925" y="6247523"/>
            <a:ext cx="9505007" cy="2244759"/>
          </a:xfrm>
          <a:custGeom>
            <a:avLst/>
            <a:gdLst/>
            <a:ahLst/>
            <a:cxnLst/>
            <a:rect r="r" b="b" t="t" l="l"/>
            <a:pathLst>
              <a:path h="2244759" w="9505007">
                <a:moveTo>
                  <a:pt x="0" y="0"/>
                </a:moveTo>
                <a:lnTo>
                  <a:pt x="9505006" y="0"/>
                </a:lnTo>
                <a:lnTo>
                  <a:pt x="9505006" y="2244759"/>
                </a:lnTo>
                <a:lnTo>
                  <a:pt x="0" y="22447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42813" y="1522077"/>
            <a:ext cx="4902479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79"/>
              </a:lnSpc>
            </a:pPr>
            <a:r>
              <a:rPr lang="en-US" sz="3999">
                <a:solidFill>
                  <a:srgbClr val="FFFFFF"/>
                </a:solidFill>
                <a:latin typeface="Neue Machina Ultra-Bold"/>
              </a:rPr>
              <a:t>Minidicionário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242554" y="454406"/>
            <a:ext cx="1028700" cy="57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2"/>
              </a:lnSpc>
            </a:pPr>
            <a:r>
              <a:rPr lang="en-US" sz="4612">
                <a:solidFill>
                  <a:srgbClr val="FFFFFF"/>
                </a:solidFill>
                <a:latin typeface="Neue Machina Ultra-Bold"/>
              </a:rPr>
              <a:t>19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080244" y="9014603"/>
            <a:ext cx="51623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DM Sans"/>
              </a:rPr>
              <a:t>PLNE - 2024 | Universidade do Minho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43512" y="3263360"/>
            <a:ext cx="8500488" cy="2950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69468" indent="-234734" lvl="1">
              <a:lnSpc>
                <a:spcPts val="2174"/>
              </a:lnSpc>
              <a:buFont typeface="Arial"/>
              <a:buChar char="•"/>
            </a:pPr>
            <a:r>
              <a:rPr lang="en-US" sz="2174">
                <a:solidFill>
                  <a:srgbClr val="FFFFFF"/>
                </a:solidFill>
                <a:latin typeface="DM Sans"/>
              </a:rPr>
              <a:t>Ficheiro com dois dicionários: EN_PT e PT_EN</a:t>
            </a:r>
          </a:p>
          <a:p>
            <a:pPr>
              <a:lnSpc>
                <a:spcPts val="2174"/>
              </a:lnSpc>
            </a:pPr>
          </a:p>
          <a:p>
            <a:pPr marL="469468" indent="-234734" lvl="1">
              <a:lnSpc>
                <a:spcPts val="2174"/>
              </a:lnSpc>
              <a:buFont typeface="Arial"/>
              <a:buChar char="•"/>
            </a:pPr>
            <a:r>
              <a:rPr lang="en-US" sz="2174">
                <a:solidFill>
                  <a:srgbClr val="FFFFFF"/>
                </a:solidFill>
                <a:latin typeface="DM Sans"/>
              </a:rPr>
              <a:t>Organização estruturada: O dicionário é organizado em uma estrutura hierárquica, com termos e definições separados por hífen. Isso permite que os usuários naveguem facilmente e explorem as relações entre diferentes conceitos.</a:t>
            </a:r>
          </a:p>
          <a:p>
            <a:pPr>
              <a:lnSpc>
                <a:spcPts val="2174"/>
              </a:lnSpc>
              <a:spcBef>
                <a:spcPct val="0"/>
              </a:spcBef>
            </a:pPr>
            <a:r>
              <a:rPr lang="en-US" sz="2174">
                <a:solidFill>
                  <a:srgbClr val="FFFFFF"/>
                </a:solidFill>
                <a:latin typeface="DM Sans"/>
              </a:rPr>
              <a:t>    </a:t>
            </a:r>
          </a:p>
          <a:p>
            <a:pPr marL="469468" indent="-234734" lvl="1">
              <a:lnSpc>
                <a:spcPts val="2174"/>
              </a:lnSpc>
              <a:buFont typeface="Arial"/>
              <a:buChar char="•"/>
            </a:pPr>
            <a:r>
              <a:rPr lang="en-US" sz="2174">
                <a:solidFill>
                  <a:srgbClr val="FFFFFF"/>
                </a:solidFill>
                <a:latin typeface="DM Sans"/>
              </a:rPr>
              <a:t> Definições: Cada termo é fornecido com uma definição que descreve seu significado. Isso ajuda os usuários a entenderem os conceitos básicos e os significados dos termos.</a:t>
            </a:r>
          </a:p>
          <a:p>
            <a:pPr>
              <a:lnSpc>
                <a:spcPts val="2174"/>
              </a:lnSpc>
            </a:pPr>
            <a:r>
              <a:rPr lang="en-US" sz="2174">
                <a:solidFill>
                  <a:srgbClr val="FFFFFF"/>
                </a:solidFill>
                <a:latin typeface="DM Sans"/>
              </a:rPr>
              <a:t>   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67794" y="3206000"/>
            <a:ext cx="7449633" cy="2336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68"/>
              </a:lnSpc>
            </a:pPr>
            <a:r>
              <a:rPr lang="en-US" sz="2368">
                <a:solidFill>
                  <a:srgbClr val="FFFFFF"/>
                </a:solidFill>
                <a:latin typeface="DM Sans"/>
              </a:rPr>
              <a:t>Estrutura:</a:t>
            </a:r>
          </a:p>
          <a:p>
            <a:pPr>
              <a:lnSpc>
                <a:spcPts val="2368"/>
              </a:lnSpc>
            </a:pPr>
          </a:p>
          <a:p>
            <a:pPr algn="ctr">
              <a:lnSpc>
                <a:spcPts val="2368"/>
              </a:lnSpc>
              <a:spcBef>
                <a:spcPct val="0"/>
              </a:spcBef>
            </a:pPr>
            <a:r>
              <a:rPr lang="en-US" sz="2368">
                <a:solidFill>
                  <a:srgbClr val="FFFFFF"/>
                </a:solidFill>
                <a:latin typeface="DM Sans"/>
              </a:rPr>
              <a:t>{Inglês–Português : termo : descrição}</a:t>
            </a:r>
          </a:p>
          <a:p>
            <a:pPr algn="ctr">
              <a:lnSpc>
                <a:spcPts val="2368"/>
              </a:lnSpc>
              <a:spcBef>
                <a:spcPct val="0"/>
              </a:spcBef>
            </a:pPr>
          </a:p>
          <a:p>
            <a:pPr algn="ctr">
              <a:lnSpc>
                <a:spcPts val="2368"/>
              </a:lnSpc>
              <a:spcBef>
                <a:spcPct val="0"/>
              </a:spcBef>
            </a:pPr>
            <a:r>
              <a:rPr lang="en-US" sz="2368">
                <a:solidFill>
                  <a:srgbClr val="FFFFFF"/>
                </a:solidFill>
                <a:latin typeface="DM Sans"/>
              </a:rPr>
              <a:t>{Português–Inglês : termo : descrição}</a:t>
            </a:r>
          </a:p>
          <a:p>
            <a:pPr algn="ctr">
              <a:lnSpc>
                <a:spcPts val="2368"/>
              </a:lnSpc>
              <a:spcBef>
                <a:spcPct val="0"/>
              </a:spcBef>
            </a:pPr>
          </a:p>
          <a:p>
            <a:pPr algn="ctr">
              <a:lnSpc>
                <a:spcPts val="2368"/>
              </a:lnSpc>
              <a:spcBef>
                <a:spcPct val="0"/>
              </a:spcBef>
            </a:pPr>
            <a:r>
              <a:rPr lang="en-US" sz="2368">
                <a:solidFill>
                  <a:srgbClr val="FFFFFF"/>
                </a:solidFill>
                <a:latin typeface="DM Sans"/>
              </a:rPr>
              <a:t>{EN_PT : Inglês–Português, PT_EN : Português–Inglês}</a:t>
            </a:r>
          </a:p>
          <a:p>
            <a:pPr algn="ctr">
              <a:lnSpc>
                <a:spcPts val="236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5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49697"/>
            <a:ext cx="4086925" cy="1595230"/>
            <a:chOff x="0" y="0"/>
            <a:chExt cx="1076392" cy="4201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76392" cy="420143"/>
            </a:xfrm>
            <a:custGeom>
              <a:avLst/>
              <a:gdLst/>
              <a:ahLst/>
              <a:cxnLst/>
              <a:rect r="r" b="b" t="t" l="l"/>
              <a:pathLst>
                <a:path h="420143" w="1076392">
                  <a:moveTo>
                    <a:pt x="0" y="0"/>
                  </a:moveTo>
                  <a:lnTo>
                    <a:pt x="1076392" y="0"/>
                  </a:lnTo>
                  <a:lnTo>
                    <a:pt x="1076392" y="420143"/>
                  </a:lnTo>
                  <a:lnTo>
                    <a:pt x="0" y="420143"/>
                  </a:ln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076392" cy="4487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022808" y="5580592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04434" y="-2694926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2" y="0"/>
                </a:lnTo>
                <a:lnTo>
                  <a:pt x="6109732" y="6102095"/>
                </a:lnTo>
                <a:lnTo>
                  <a:pt x="0" y="6102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257978" y="-2030022"/>
            <a:ext cx="4060043" cy="406004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39700" y="168275"/>
              <a:ext cx="5334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0" y="9239076"/>
            <a:ext cx="1209058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5754669" y="3789185"/>
            <a:ext cx="6778662" cy="2708629"/>
            <a:chOff x="0" y="0"/>
            <a:chExt cx="9038217" cy="3611505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681570" cy="168157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AE32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289095" y="369761"/>
              <a:ext cx="1103379" cy="1103379"/>
            </a:xfrm>
            <a:custGeom>
              <a:avLst/>
              <a:gdLst/>
              <a:ahLst/>
              <a:cxnLst/>
              <a:rect r="r" b="b" t="t" l="l"/>
              <a:pathLst>
                <a:path h="1103379" w="1103379">
                  <a:moveTo>
                    <a:pt x="0" y="0"/>
                  </a:moveTo>
                  <a:lnTo>
                    <a:pt x="1103380" y="0"/>
                  </a:lnTo>
                  <a:lnTo>
                    <a:pt x="1103380" y="1103380"/>
                  </a:lnTo>
                  <a:lnTo>
                    <a:pt x="0" y="11033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0">
              <a:off x="3317589" y="0"/>
              <a:ext cx="1681570" cy="1681570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AE32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3603030" y="289095"/>
              <a:ext cx="1136088" cy="1136088"/>
            </a:xfrm>
            <a:custGeom>
              <a:avLst/>
              <a:gdLst/>
              <a:ahLst/>
              <a:cxnLst/>
              <a:rect r="r" b="b" t="t" l="l"/>
              <a:pathLst>
                <a:path h="1136088" w="1136088">
                  <a:moveTo>
                    <a:pt x="0" y="0"/>
                  </a:moveTo>
                  <a:lnTo>
                    <a:pt x="1136089" y="0"/>
                  </a:lnTo>
                  <a:lnTo>
                    <a:pt x="1136089" y="1136089"/>
                  </a:lnTo>
                  <a:lnTo>
                    <a:pt x="0" y="1136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0">
              <a:off x="6783998" y="0"/>
              <a:ext cx="1681570" cy="1681570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AE32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7030325" y="233627"/>
              <a:ext cx="1188916" cy="1188916"/>
            </a:xfrm>
            <a:custGeom>
              <a:avLst/>
              <a:gdLst/>
              <a:ahLst/>
              <a:cxnLst/>
              <a:rect r="r" b="b" t="t" l="l"/>
              <a:pathLst>
                <a:path h="1188916" w="1188916">
                  <a:moveTo>
                    <a:pt x="0" y="0"/>
                  </a:moveTo>
                  <a:lnTo>
                    <a:pt x="1188916" y="0"/>
                  </a:lnTo>
                  <a:lnTo>
                    <a:pt x="1188916" y="1188916"/>
                  </a:lnTo>
                  <a:lnTo>
                    <a:pt x="0" y="11889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2991461" y="2921509"/>
              <a:ext cx="2482647" cy="6899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91"/>
                </a:lnSpc>
              </a:pPr>
              <a:r>
                <a:rPr lang="en-US" sz="2174">
                  <a:solidFill>
                    <a:srgbClr val="FFFFFF"/>
                  </a:solidFill>
                  <a:latin typeface="DM Sans"/>
                </a:rPr>
                <a:t>Procedimento Geral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2921509"/>
              <a:ext cx="2130065" cy="372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91"/>
                </a:lnSpc>
              </a:pPr>
              <a:r>
                <a:rPr lang="en-US" sz="2174">
                  <a:solidFill>
                    <a:srgbClr val="FFFFFF"/>
                  </a:solidFill>
                  <a:latin typeface="DM Sans"/>
                </a:rPr>
                <a:t>Introdução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6555569" y="2921509"/>
              <a:ext cx="2482647" cy="372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91"/>
                </a:lnSpc>
              </a:pPr>
              <a:r>
                <a:rPr lang="en-US" sz="2174">
                  <a:solidFill>
                    <a:srgbClr val="FFFFFF"/>
                  </a:solidFill>
                  <a:latin typeface="DM Sans"/>
                </a:rPr>
                <a:t>Documentos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783401" y="1568242"/>
            <a:ext cx="2249941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79"/>
              </a:lnSpc>
            </a:pPr>
            <a:r>
              <a:rPr lang="en-US" sz="3999">
                <a:solidFill>
                  <a:srgbClr val="FFFFFF"/>
                </a:solidFill>
                <a:latin typeface="Neue Machina Ultra-Bold"/>
              </a:rPr>
              <a:t>Índice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7242554" y="454406"/>
            <a:ext cx="1028700" cy="57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2"/>
              </a:lnSpc>
            </a:pPr>
            <a:r>
              <a:rPr lang="en-US" sz="4612">
                <a:solidFill>
                  <a:srgbClr val="FFFFFF"/>
                </a:solidFill>
                <a:latin typeface="Neue Machina Ultra-Bold"/>
              </a:rPr>
              <a:t>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080244" y="9014603"/>
            <a:ext cx="51623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DM Sans"/>
              </a:rPr>
              <a:t>PLNE - 2024 | Universidade do Minho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5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54682" y="5489756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42945" y="-2811302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5"/>
                </a:lnTo>
                <a:lnTo>
                  <a:pt x="0" y="6102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326105" y="-2120857"/>
            <a:ext cx="4060043" cy="406004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39700" y="168275"/>
              <a:ext cx="5334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68127" y="9148240"/>
            <a:ext cx="1209058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9198054" y="5041491"/>
            <a:ext cx="0" cy="323039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5400000">
            <a:off x="2554032" y="-1621072"/>
            <a:ext cx="1583285" cy="6555096"/>
            <a:chOff x="0" y="0"/>
            <a:chExt cx="660400" cy="273417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0400" cy="2734179"/>
            </a:xfrm>
            <a:custGeom>
              <a:avLst/>
              <a:gdLst/>
              <a:ahLst/>
              <a:cxnLst/>
              <a:rect r="r" b="b" t="t" l="l"/>
              <a:pathLst>
                <a:path h="2734179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71181"/>
                  </a:cubicBezTo>
                  <a:lnTo>
                    <a:pt x="660400" y="2734179"/>
                  </a:lnTo>
                  <a:lnTo>
                    <a:pt x="0" y="2734179"/>
                  </a:lnTo>
                  <a:lnTo>
                    <a:pt x="0" y="372935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65100"/>
              <a:ext cx="660400" cy="2569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35226" y="3583175"/>
            <a:ext cx="5632396" cy="771525"/>
            <a:chOff x="0" y="0"/>
            <a:chExt cx="7509861" cy="1028700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7509861" cy="1028700"/>
              <a:chOff x="0" y="0"/>
              <a:chExt cx="2966859" cy="4064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966859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2966859">
                    <a:moveTo>
                      <a:pt x="2763659" y="0"/>
                    </a:moveTo>
                    <a:cubicBezTo>
                      <a:pt x="2875883" y="0"/>
                      <a:pt x="2966859" y="90976"/>
                      <a:pt x="2966859" y="203200"/>
                    </a:cubicBezTo>
                    <a:cubicBezTo>
                      <a:pt x="2966859" y="315424"/>
                      <a:pt x="2875883" y="406400"/>
                      <a:pt x="2763659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38100"/>
                <a:ext cx="2966859" cy="368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74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79355" y="65078"/>
              <a:ext cx="898545" cy="898545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AE32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114300"/>
                <a:ext cx="660400" cy="622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74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1252886" y="374973"/>
              <a:ext cx="5720867" cy="3771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831"/>
                </a:lnSpc>
              </a:pPr>
              <a:r>
                <a:rPr lang="en-US" sz="2104">
                  <a:solidFill>
                    <a:srgbClr val="FFFFFF"/>
                  </a:solidFill>
                  <a:latin typeface="Neue Machina Ultra-Bold"/>
                </a:rPr>
                <a:t>Limpeza e Divisão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330549" y="376166"/>
              <a:ext cx="396157" cy="3747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31"/>
                </a:lnSpc>
              </a:pPr>
              <a:r>
                <a:rPr lang="en-US" sz="2104">
                  <a:solidFill>
                    <a:srgbClr val="FFFFFF"/>
                  </a:solidFill>
                  <a:latin typeface="Neue Machina Ultra-Bold"/>
                </a:rPr>
                <a:t>1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100185" y="4863032"/>
            <a:ext cx="7355495" cy="3408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18"/>
              </a:lnSpc>
            </a:pPr>
            <a:r>
              <a:rPr lang="en-US" sz="2278">
                <a:solidFill>
                  <a:srgbClr val="FFFFFF"/>
                </a:solidFill>
                <a:latin typeface="DM Sans"/>
              </a:rPr>
              <a:t># Remover tags e Marcar a separação dos dicionários</a:t>
            </a:r>
          </a:p>
          <a:p>
            <a:pPr algn="just">
              <a:lnSpc>
                <a:spcPts val="3418"/>
              </a:lnSpc>
            </a:pPr>
            <a:r>
              <a:rPr lang="en-US" sz="2278">
                <a:solidFill>
                  <a:srgbClr val="FFFFFF"/>
                </a:solidFill>
                <a:latin typeface="DM Sans"/>
              </a:rPr>
              <a:t>texto = re.sub(r'&lt;page number="31"[^&gt;]*&gt;', r'#', texto)</a:t>
            </a:r>
          </a:p>
          <a:p>
            <a:pPr algn="just">
              <a:lnSpc>
                <a:spcPts val="3418"/>
              </a:lnSpc>
            </a:pPr>
            <a:r>
              <a:rPr lang="en-US" sz="2278">
                <a:solidFill>
                  <a:srgbClr val="FFFFFF"/>
                </a:solidFill>
                <a:latin typeface="DM Sans"/>
              </a:rPr>
              <a:t>texto = re.sub(r'&lt;\/?page[^&gt;]*&gt;', '', texto)</a:t>
            </a:r>
          </a:p>
          <a:p>
            <a:pPr algn="just">
              <a:lnSpc>
                <a:spcPts val="3418"/>
              </a:lnSpc>
            </a:pPr>
            <a:r>
              <a:rPr lang="en-US" sz="2278">
                <a:solidFill>
                  <a:srgbClr val="FFFFFF"/>
                </a:solidFill>
                <a:latin typeface="DM Sans"/>
              </a:rPr>
              <a:t>texto = re.sub(r'&lt;\/?fontspec[^&gt;]*&gt;', r'', texto)</a:t>
            </a:r>
          </a:p>
          <a:p>
            <a:pPr algn="just">
              <a:lnSpc>
                <a:spcPts val="3418"/>
              </a:lnSpc>
            </a:pPr>
            <a:r>
              <a:rPr lang="en-US" sz="2278">
                <a:solidFill>
                  <a:srgbClr val="FFFFFF"/>
                </a:solidFill>
                <a:latin typeface="DM Sans"/>
              </a:rPr>
              <a:t>texto = re.sub(r'&lt;\/?image[^&gt;]*&gt;', r'', texto)</a:t>
            </a:r>
          </a:p>
          <a:p>
            <a:pPr algn="just">
              <a:lnSpc>
                <a:spcPts val="3418"/>
              </a:lnSpc>
            </a:pPr>
            <a:r>
              <a:rPr lang="en-US" sz="2278">
                <a:solidFill>
                  <a:srgbClr val="FFFFFF"/>
                </a:solidFill>
                <a:latin typeface="DM Sans"/>
              </a:rPr>
              <a:t>texto = re.sub(r'&lt;\/?text[^&gt;]*\bfont="(5|6|9|10|12)"&gt;.*', r'', texto)</a:t>
            </a:r>
          </a:p>
          <a:p>
            <a:pPr algn="just">
              <a:lnSpc>
                <a:spcPts val="3418"/>
              </a:lnSpc>
            </a:pPr>
            <a:r>
              <a:rPr lang="en-US" sz="2278">
                <a:solidFill>
                  <a:srgbClr val="FFFFFF"/>
                </a:solidFill>
                <a:latin typeface="DM Sans"/>
              </a:rPr>
              <a:t>texto = re.sub(r'&lt;\/?text[^&gt;]*&gt;', r'', texto)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9941004" y="5143500"/>
            <a:ext cx="7033445" cy="3230392"/>
          </a:xfrm>
          <a:custGeom>
            <a:avLst/>
            <a:gdLst/>
            <a:ahLst/>
            <a:cxnLst/>
            <a:rect r="r" b="b" t="t" l="l"/>
            <a:pathLst>
              <a:path h="3230392" w="7033445">
                <a:moveTo>
                  <a:pt x="0" y="0"/>
                </a:moveTo>
                <a:lnTo>
                  <a:pt x="7033445" y="0"/>
                </a:lnTo>
                <a:lnTo>
                  <a:pt x="7033445" y="3230392"/>
                </a:lnTo>
                <a:lnTo>
                  <a:pt x="0" y="32303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100185" y="1448502"/>
            <a:ext cx="4902479" cy="999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79"/>
              </a:lnSpc>
            </a:pPr>
            <a:r>
              <a:rPr lang="en-US" sz="3999">
                <a:solidFill>
                  <a:srgbClr val="FFFFFF"/>
                </a:solidFill>
                <a:latin typeface="Neue Machina Ultra-Bold"/>
              </a:rPr>
              <a:t>Minidicionário</a:t>
            </a:r>
          </a:p>
          <a:p>
            <a:pPr>
              <a:lnSpc>
                <a:spcPts val="4012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7310680" y="363570"/>
            <a:ext cx="1028700" cy="57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2"/>
              </a:lnSpc>
            </a:pPr>
            <a:r>
              <a:rPr lang="en-US" sz="4612">
                <a:solidFill>
                  <a:srgbClr val="FFFFFF"/>
                </a:solidFill>
                <a:latin typeface="Neue Machina Ultra-Bold"/>
              </a:rPr>
              <a:t>20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148371" y="8923768"/>
            <a:ext cx="51623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DM Sans"/>
              </a:rPr>
              <a:t>PLNE - 2024 | Universidade do Minho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5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22808" y="5580592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74819" y="-2720467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57978" y="-2030022"/>
            <a:ext cx="4060043" cy="406004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39700" y="168275"/>
              <a:ext cx="5334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5400000">
            <a:off x="2485905" y="-1530236"/>
            <a:ext cx="1583285" cy="6555096"/>
            <a:chOff x="0" y="0"/>
            <a:chExt cx="660400" cy="273417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0400" cy="2734179"/>
            </a:xfrm>
            <a:custGeom>
              <a:avLst/>
              <a:gdLst/>
              <a:ahLst/>
              <a:cxnLst/>
              <a:rect r="r" b="b" t="t" l="l"/>
              <a:pathLst>
                <a:path h="2734179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71181"/>
                  </a:cubicBezTo>
                  <a:lnTo>
                    <a:pt x="660400" y="2734179"/>
                  </a:lnTo>
                  <a:lnTo>
                    <a:pt x="0" y="2734179"/>
                  </a:lnTo>
                  <a:lnTo>
                    <a:pt x="0" y="372935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65100"/>
              <a:ext cx="660400" cy="2569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0" y="9239076"/>
            <a:ext cx="1209058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735226" y="3674011"/>
            <a:ext cx="5632396" cy="771525"/>
            <a:chOff x="0" y="0"/>
            <a:chExt cx="7509861" cy="10287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7509861" cy="1028700"/>
              <a:chOff x="0" y="0"/>
              <a:chExt cx="2966859" cy="4064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966859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2966859">
                    <a:moveTo>
                      <a:pt x="2763659" y="0"/>
                    </a:moveTo>
                    <a:cubicBezTo>
                      <a:pt x="2875883" y="0"/>
                      <a:pt x="2966859" y="90976"/>
                      <a:pt x="2966859" y="203200"/>
                    </a:cubicBezTo>
                    <a:cubicBezTo>
                      <a:pt x="2966859" y="315424"/>
                      <a:pt x="2875883" y="406400"/>
                      <a:pt x="2763659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38100"/>
                <a:ext cx="2966859" cy="368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>
                  <a:lnSpc>
                    <a:spcPts val="2174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79355" y="65078"/>
              <a:ext cx="898545" cy="898545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AE32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114300"/>
                <a:ext cx="660400" cy="622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>
                  <a:lnSpc>
                    <a:spcPts val="2174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1252886" y="374973"/>
              <a:ext cx="5720867" cy="3771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831"/>
                </a:lnSpc>
              </a:pPr>
              <a:r>
                <a:rPr lang="en-US" sz="2104">
                  <a:solidFill>
                    <a:srgbClr val="FFFFFF"/>
                  </a:solidFill>
                  <a:latin typeface="Neue Machina Bold"/>
                </a:rPr>
                <a:t> Agrupar Informação 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330549" y="376166"/>
              <a:ext cx="396157" cy="3747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31"/>
                </a:lnSpc>
              </a:pPr>
              <a:r>
                <a:rPr lang="en-US" sz="2104">
                  <a:solidFill>
                    <a:srgbClr val="FFFFFF"/>
                  </a:solidFill>
                  <a:latin typeface="Neue Machina Ultra-Bold"/>
                </a:rPr>
                <a:t>2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>
            <a:off x="9531502" y="5063042"/>
            <a:ext cx="0" cy="298287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0722127" y="4980932"/>
            <a:ext cx="5068637" cy="3147094"/>
          </a:xfrm>
          <a:custGeom>
            <a:avLst/>
            <a:gdLst/>
            <a:ahLst/>
            <a:cxnLst/>
            <a:rect r="r" b="b" t="t" l="l"/>
            <a:pathLst>
              <a:path h="3147094" w="5068637">
                <a:moveTo>
                  <a:pt x="0" y="0"/>
                </a:moveTo>
                <a:lnTo>
                  <a:pt x="5068637" y="0"/>
                </a:lnTo>
                <a:lnTo>
                  <a:pt x="5068637" y="3147094"/>
                </a:lnTo>
                <a:lnTo>
                  <a:pt x="0" y="31470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318707" y="4986842"/>
            <a:ext cx="6025193" cy="3059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64"/>
              </a:lnSpc>
            </a:pPr>
            <a:r>
              <a:rPr lang="en-US" sz="2709">
                <a:solidFill>
                  <a:srgbClr val="FFFFFF"/>
                </a:solidFill>
                <a:latin typeface="DM Sans"/>
              </a:rPr>
              <a:t># Agrupar termos e definições</a:t>
            </a:r>
          </a:p>
          <a:p>
            <a:pPr algn="just">
              <a:lnSpc>
                <a:spcPts val="4064"/>
              </a:lnSpc>
            </a:pPr>
            <a:r>
              <a:rPr lang="en-US" sz="2709">
                <a:solidFill>
                  <a:srgbClr val="FFFFFF"/>
                </a:solidFill>
                <a:latin typeface="DM Sans"/>
              </a:rPr>
              <a:t>texto = re.sub(r'&lt;\/b&gt;\n&lt;b&gt;', r'', texto)</a:t>
            </a:r>
          </a:p>
          <a:p>
            <a:pPr algn="just">
              <a:lnSpc>
                <a:spcPts val="4064"/>
              </a:lnSpc>
            </a:pPr>
            <a:r>
              <a:rPr lang="en-US" sz="2709">
                <a:solidFill>
                  <a:srgbClr val="FFFFFF"/>
                </a:solidFill>
                <a:latin typeface="DM Sans"/>
              </a:rPr>
              <a:t>texto = re.sub(r'&lt;\/b&gt;', r'', texto)</a:t>
            </a:r>
          </a:p>
          <a:p>
            <a:pPr algn="just">
              <a:lnSpc>
                <a:spcPts val="4064"/>
              </a:lnSpc>
            </a:pPr>
            <a:r>
              <a:rPr lang="en-US" sz="2709">
                <a:solidFill>
                  <a:srgbClr val="FFFFFF"/>
                </a:solidFill>
                <a:latin typeface="DM Sans"/>
              </a:rPr>
              <a:t>texto = re.sub(r'&lt;b&gt;', r'@', texto) </a:t>
            </a:r>
          </a:p>
          <a:p>
            <a:pPr algn="just">
              <a:lnSpc>
                <a:spcPts val="4064"/>
              </a:lnSpc>
            </a:pPr>
            <a:r>
              <a:rPr lang="en-US" sz="2709">
                <a:solidFill>
                  <a:srgbClr val="FFFFFF"/>
                </a:solidFill>
                <a:latin typeface="DM Sans"/>
              </a:rPr>
              <a:t>texto = re.sub(r'\s?\n\s?', r'\n', texto)</a:t>
            </a:r>
          </a:p>
          <a:p>
            <a:pPr algn="just">
              <a:lnSpc>
                <a:spcPts val="4064"/>
              </a:lnSpc>
            </a:pPr>
            <a:r>
              <a:rPr lang="en-US" sz="2709">
                <a:solidFill>
                  <a:srgbClr val="FFFFFF"/>
                </a:solidFill>
                <a:latin typeface="DM Sans"/>
              </a:rPr>
              <a:t>texto = re.sub(r'\n', r'', texto)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242554" y="454406"/>
            <a:ext cx="1028700" cy="57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2"/>
              </a:lnSpc>
            </a:pPr>
            <a:r>
              <a:rPr lang="en-US" sz="4612">
                <a:solidFill>
                  <a:srgbClr val="FFFFFF"/>
                </a:solidFill>
                <a:latin typeface="Neue Machina Ultra-Bold"/>
              </a:rPr>
              <a:t>21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080244" y="9014603"/>
            <a:ext cx="51623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DM Sans"/>
              </a:rPr>
              <a:t>PLNE - 2024 | Universidade do Minho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00185" y="1448502"/>
            <a:ext cx="4902479" cy="999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79"/>
              </a:lnSpc>
            </a:pPr>
            <a:r>
              <a:rPr lang="en-US" sz="3999">
                <a:solidFill>
                  <a:srgbClr val="FFFFFF"/>
                </a:solidFill>
                <a:latin typeface="Neue Machina Ultra-Bold"/>
              </a:rPr>
              <a:t>Minidicionário</a:t>
            </a:r>
          </a:p>
          <a:p>
            <a:pPr>
              <a:lnSpc>
                <a:spcPts val="4012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5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22808" y="5580592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74819" y="-2720467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57978" y="-2030022"/>
            <a:ext cx="4060043" cy="406004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39700" y="168275"/>
              <a:ext cx="5334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5400000">
            <a:off x="2485905" y="-1530236"/>
            <a:ext cx="1583285" cy="6555096"/>
            <a:chOff x="0" y="0"/>
            <a:chExt cx="660400" cy="273417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0400" cy="2734179"/>
            </a:xfrm>
            <a:custGeom>
              <a:avLst/>
              <a:gdLst/>
              <a:ahLst/>
              <a:cxnLst/>
              <a:rect r="r" b="b" t="t" l="l"/>
              <a:pathLst>
                <a:path h="2734179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71181"/>
                  </a:cubicBezTo>
                  <a:lnTo>
                    <a:pt x="660400" y="2734179"/>
                  </a:lnTo>
                  <a:lnTo>
                    <a:pt x="0" y="2734179"/>
                  </a:lnTo>
                  <a:lnTo>
                    <a:pt x="0" y="372935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65100"/>
              <a:ext cx="660400" cy="2569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0" y="9239076"/>
            <a:ext cx="1209058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7242554" y="454406"/>
            <a:ext cx="1028700" cy="57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2"/>
              </a:lnSpc>
            </a:pPr>
            <a:r>
              <a:rPr lang="en-US" sz="4612">
                <a:solidFill>
                  <a:srgbClr val="FFFFFF"/>
                </a:solidFill>
                <a:latin typeface="Neue Machina Ultra-Bold"/>
              </a:rPr>
              <a:t>22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80244" y="9014603"/>
            <a:ext cx="51623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DM Sans"/>
              </a:rPr>
              <a:t>PLNE - 2024 | Universidade do Minho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73745" y="3178103"/>
            <a:ext cx="5207606" cy="779709"/>
            <a:chOff x="0" y="0"/>
            <a:chExt cx="6943475" cy="1039612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6943475" cy="1039612"/>
              <a:chOff x="0" y="0"/>
              <a:chExt cx="2966859" cy="444213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966859" cy="444213"/>
              </a:xfrm>
              <a:custGeom>
                <a:avLst/>
                <a:gdLst/>
                <a:ahLst/>
                <a:cxnLst/>
                <a:rect r="r" b="b" t="t" l="l"/>
                <a:pathLst>
                  <a:path h="444213" w="2966859">
                    <a:moveTo>
                      <a:pt x="2763659" y="0"/>
                    </a:moveTo>
                    <a:cubicBezTo>
                      <a:pt x="2875883" y="0"/>
                      <a:pt x="2966859" y="99440"/>
                      <a:pt x="2966859" y="222106"/>
                    </a:cubicBezTo>
                    <a:cubicBezTo>
                      <a:pt x="2966859" y="344772"/>
                      <a:pt x="2875883" y="444213"/>
                      <a:pt x="2763659" y="444213"/>
                    </a:cubicBezTo>
                    <a:lnTo>
                      <a:pt x="203200" y="444213"/>
                    </a:lnTo>
                    <a:cubicBezTo>
                      <a:pt x="90976" y="444213"/>
                      <a:pt x="0" y="344772"/>
                      <a:pt x="0" y="222106"/>
                    </a:cubicBezTo>
                    <a:cubicBezTo>
                      <a:pt x="0" y="99440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38100"/>
                <a:ext cx="2966859" cy="40611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74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79355" y="65078"/>
              <a:ext cx="898545" cy="898545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AE32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114300"/>
                <a:ext cx="660400" cy="622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74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1222608" y="221381"/>
              <a:ext cx="5720867" cy="6843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831"/>
                </a:lnSpc>
              </a:pPr>
              <a:r>
                <a:rPr lang="en-US" sz="2104">
                  <a:solidFill>
                    <a:srgbClr val="FFFFFF"/>
                  </a:solidFill>
                  <a:latin typeface="Neue Machina Bold"/>
                </a:rPr>
                <a:t>Extração de Informação e Estrutura de Armazenamento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330549" y="376166"/>
              <a:ext cx="396157" cy="3747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31"/>
                </a:lnSpc>
              </a:pPr>
              <a:r>
                <a:rPr lang="en-US" sz="2104">
                  <a:solidFill>
                    <a:srgbClr val="FFFFFF"/>
                  </a:solidFill>
                  <a:latin typeface="Neue Machina Ultra-Bold"/>
                </a:rPr>
                <a:t>3</a:t>
              </a:r>
            </a:p>
          </p:txBody>
        </p:sp>
      </p:grpSp>
      <p:sp>
        <p:nvSpPr>
          <p:cNvPr name="AutoShape 22" id="22"/>
          <p:cNvSpPr/>
          <p:nvPr/>
        </p:nvSpPr>
        <p:spPr>
          <a:xfrm>
            <a:off x="8830188" y="4445343"/>
            <a:ext cx="0" cy="4224396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1202329" y="4530286"/>
            <a:ext cx="7313533" cy="3986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74"/>
              </a:lnSpc>
            </a:pPr>
            <a:r>
              <a:rPr lang="en-US" sz="2116">
                <a:solidFill>
                  <a:srgbClr val="FFFFFF"/>
                </a:solidFill>
                <a:latin typeface="DM Sans"/>
              </a:rPr>
              <a:t># Criar listas e remover inconsistências </a:t>
            </a:r>
          </a:p>
          <a:p>
            <a:pPr>
              <a:lnSpc>
                <a:spcPts val="3174"/>
              </a:lnSpc>
            </a:pPr>
            <a:r>
              <a:rPr lang="en-US" sz="2116">
                <a:solidFill>
                  <a:srgbClr val="FFFFFF"/>
                </a:solidFill>
                <a:latin typeface="DM Sans"/>
              </a:rPr>
              <a:t>lista = re.split(r'#', texto)</a:t>
            </a:r>
          </a:p>
          <a:p>
            <a:pPr>
              <a:lnSpc>
                <a:spcPts val="3174"/>
              </a:lnSpc>
            </a:pPr>
          </a:p>
          <a:p>
            <a:pPr>
              <a:lnSpc>
                <a:spcPts val="3174"/>
              </a:lnSpc>
            </a:pPr>
            <a:r>
              <a:rPr lang="en-US" sz="2116">
                <a:solidFill>
                  <a:srgbClr val="FFFFFF"/>
                </a:solidFill>
                <a:latin typeface="DM Sans"/>
              </a:rPr>
              <a:t>en_pt = re.split(r'@', lista[0])</a:t>
            </a:r>
          </a:p>
          <a:p>
            <a:pPr>
              <a:lnSpc>
                <a:spcPts val="3174"/>
              </a:lnSpc>
            </a:pPr>
            <a:r>
              <a:rPr lang="en-US" sz="2116">
                <a:solidFill>
                  <a:srgbClr val="FFFFFF"/>
                </a:solidFill>
                <a:latin typeface="DM Sans"/>
              </a:rPr>
              <a:t>en_pt.pop(0)</a:t>
            </a:r>
          </a:p>
          <a:p>
            <a:pPr>
              <a:lnSpc>
                <a:spcPts val="3174"/>
              </a:lnSpc>
            </a:pPr>
            <a:r>
              <a:rPr lang="en-US" sz="2116">
                <a:solidFill>
                  <a:srgbClr val="FFFFFF"/>
                </a:solidFill>
                <a:latin typeface="DM Sans"/>
              </a:rPr>
              <a:t>en_pt = [elemento.replace("\xad", "") for elemento in en_pt]</a:t>
            </a:r>
          </a:p>
          <a:p>
            <a:pPr>
              <a:lnSpc>
                <a:spcPts val="3174"/>
              </a:lnSpc>
            </a:pPr>
          </a:p>
          <a:p>
            <a:pPr>
              <a:lnSpc>
                <a:spcPts val="3174"/>
              </a:lnSpc>
            </a:pPr>
            <a:r>
              <a:rPr lang="en-US" sz="2116">
                <a:solidFill>
                  <a:srgbClr val="FFFFFF"/>
                </a:solidFill>
                <a:latin typeface="DM Sans"/>
              </a:rPr>
              <a:t>pt_en = re.split(r'@', lista[1])</a:t>
            </a:r>
          </a:p>
          <a:p>
            <a:pPr>
              <a:lnSpc>
                <a:spcPts val="3174"/>
              </a:lnSpc>
            </a:pPr>
            <a:r>
              <a:rPr lang="en-US" sz="2116">
                <a:solidFill>
                  <a:srgbClr val="FFFFFF"/>
                </a:solidFill>
                <a:latin typeface="DM Sans"/>
              </a:rPr>
              <a:t>pt_en.pop(0)</a:t>
            </a:r>
          </a:p>
          <a:p>
            <a:pPr>
              <a:lnSpc>
                <a:spcPts val="3174"/>
              </a:lnSpc>
            </a:pPr>
            <a:r>
              <a:rPr lang="en-US" sz="2116">
                <a:solidFill>
                  <a:srgbClr val="FFFFFF"/>
                </a:solidFill>
                <a:latin typeface="DM Sans"/>
              </a:rPr>
              <a:t>pt_en = [elemento.replace("\xad", "") for elemento in pt_en]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144513" y="4692732"/>
            <a:ext cx="9466140" cy="3824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34"/>
              </a:lnSpc>
              <a:spcBef>
                <a:spcPct val="0"/>
              </a:spcBef>
            </a:pPr>
            <a:r>
              <a:rPr lang="en-US" sz="2734">
                <a:solidFill>
                  <a:srgbClr val="FFFFFF"/>
                </a:solidFill>
                <a:latin typeface="DM Sans"/>
              </a:rPr>
              <a:t># Criar listas e Dicionários para termos e descrições </a:t>
            </a:r>
          </a:p>
          <a:p>
            <a:pPr>
              <a:lnSpc>
                <a:spcPts val="2734"/>
              </a:lnSpc>
              <a:spcBef>
                <a:spcPct val="0"/>
              </a:spcBef>
            </a:pPr>
          </a:p>
          <a:p>
            <a:pPr>
              <a:lnSpc>
                <a:spcPts val="2734"/>
              </a:lnSpc>
              <a:spcBef>
                <a:spcPct val="0"/>
              </a:spcBef>
            </a:pPr>
            <a:r>
              <a:rPr lang="en-US" sz="2734">
                <a:solidFill>
                  <a:srgbClr val="FFFFFF"/>
                </a:solidFill>
                <a:latin typeface="DM Sans"/>
              </a:rPr>
              <a:t>termo, definicao = [], []</a:t>
            </a:r>
          </a:p>
          <a:p>
            <a:pPr>
              <a:lnSpc>
                <a:spcPts val="2734"/>
              </a:lnSpc>
              <a:spcBef>
                <a:spcPct val="0"/>
              </a:spcBef>
            </a:pPr>
            <a:r>
              <a:rPr lang="en-US" sz="2734">
                <a:solidFill>
                  <a:srgbClr val="FFFFFF"/>
                </a:solidFill>
                <a:latin typeface="DM Sans"/>
              </a:rPr>
              <a:t>dic_en_pt, dic_pt_en = {}, {}</a:t>
            </a:r>
          </a:p>
          <a:p>
            <a:pPr>
              <a:lnSpc>
                <a:spcPts val="2734"/>
              </a:lnSpc>
              <a:spcBef>
                <a:spcPct val="0"/>
              </a:spcBef>
            </a:pPr>
          </a:p>
          <a:p>
            <a:pPr>
              <a:lnSpc>
                <a:spcPts val="2734"/>
              </a:lnSpc>
              <a:spcBef>
                <a:spcPct val="0"/>
              </a:spcBef>
            </a:pPr>
            <a:r>
              <a:rPr lang="en-US" sz="2734">
                <a:solidFill>
                  <a:srgbClr val="FFFFFF"/>
                </a:solidFill>
                <a:latin typeface="DM Sans"/>
              </a:rPr>
              <a:t>for i in en_pt:</a:t>
            </a:r>
          </a:p>
          <a:p>
            <a:pPr>
              <a:lnSpc>
                <a:spcPts val="2734"/>
              </a:lnSpc>
              <a:spcBef>
                <a:spcPct val="0"/>
              </a:spcBef>
            </a:pPr>
            <a:r>
              <a:rPr lang="en-US" sz="2734">
                <a:solidFill>
                  <a:srgbClr val="FFFFFF"/>
                </a:solidFill>
                <a:latin typeface="DM Sans"/>
              </a:rPr>
              <a:t>    index = i.index('–')</a:t>
            </a:r>
          </a:p>
          <a:p>
            <a:pPr>
              <a:lnSpc>
                <a:spcPts val="2734"/>
              </a:lnSpc>
              <a:spcBef>
                <a:spcPct val="0"/>
              </a:spcBef>
            </a:pPr>
            <a:r>
              <a:rPr lang="en-US" sz="2734">
                <a:solidFill>
                  <a:srgbClr val="FFFFFF"/>
                </a:solidFill>
                <a:latin typeface="DM Sans"/>
              </a:rPr>
              <a:t>    termo.append(i[:index].strip())  </a:t>
            </a:r>
          </a:p>
          <a:p>
            <a:pPr>
              <a:lnSpc>
                <a:spcPts val="2734"/>
              </a:lnSpc>
              <a:spcBef>
                <a:spcPct val="0"/>
              </a:spcBef>
            </a:pPr>
            <a:r>
              <a:rPr lang="en-US" sz="2734">
                <a:solidFill>
                  <a:srgbClr val="FFFFFF"/>
                </a:solidFill>
                <a:latin typeface="DM Sans"/>
              </a:rPr>
              <a:t>    definicao.append(i[index+1:].strip())  </a:t>
            </a:r>
          </a:p>
          <a:p>
            <a:pPr>
              <a:lnSpc>
                <a:spcPts val="2734"/>
              </a:lnSpc>
              <a:spcBef>
                <a:spcPct val="0"/>
              </a:spcBef>
            </a:pPr>
            <a:r>
              <a:rPr lang="en-US" sz="2734">
                <a:solidFill>
                  <a:srgbClr val="FFFFFF"/>
                </a:solidFill>
                <a:latin typeface="DM Sans"/>
              </a:rPr>
              <a:t>    </a:t>
            </a:r>
            <a:r>
              <a:rPr lang="en-US" sz="2734">
                <a:solidFill>
                  <a:srgbClr val="FFFFFF"/>
                </a:solidFill>
                <a:latin typeface="DM Sans"/>
              </a:rPr>
              <a:t>dict_en_pt = {termo: definicao for termo, </a:t>
            </a:r>
          </a:p>
          <a:p>
            <a:pPr algn="l">
              <a:lnSpc>
                <a:spcPts val="2734"/>
              </a:lnSpc>
              <a:spcBef>
                <a:spcPct val="0"/>
              </a:spcBef>
            </a:pPr>
            <a:r>
              <a:rPr lang="en-US" sz="2734">
                <a:solidFill>
                  <a:srgbClr val="FFFFFF"/>
                </a:solidFill>
                <a:latin typeface="DM Sans"/>
              </a:rPr>
              <a:t>    </a:t>
            </a:r>
            <a:r>
              <a:rPr lang="en-US" sz="2734">
                <a:solidFill>
                  <a:srgbClr val="FFFFFF"/>
                </a:solidFill>
                <a:latin typeface="DM Sans"/>
              </a:rPr>
              <a:t>definicao in     zip(termo, definicao)}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00185" y="1448502"/>
            <a:ext cx="4902479" cy="999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79"/>
              </a:lnSpc>
            </a:pPr>
            <a:r>
              <a:rPr lang="en-US" sz="3999">
                <a:solidFill>
                  <a:srgbClr val="FFFFFF"/>
                </a:solidFill>
                <a:latin typeface="Neue Machina Ultra-Bold"/>
              </a:rPr>
              <a:t>Minidicionário</a:t>
            </a:r>
          </a:p>
          <a:p>
            <a:pPr>
              <a:lnSpc>
                <a:spcPts val="4012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5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22808" y="5580592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74819" y="-2720467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57978" y="-2030022"/>
            <a:ext cx="4060043" cy="406004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39700" y="168275"/>
              <a:ext cx="5334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5400000">
            <a:off x="2485905" y="-1530236"/>
            <a:ext cx="1583285" cy="6555096"/>
            <a:chOff x="0" y="0"/>
            <a:chExt cx="660400" cy="273417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0400" cy="2734179"/>
            </a:xfrm>
            <a:custGeom>
              <a:avLst/>
              <a:gdLst/>
              <a:ahLst/>
              <a:cxnLst/>
              <a:rect r="r" b="b" t="t" l="l"/>
              <a:pathLst>
                <a:path h="2734179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71181"/>
                  </a:cubicBezTo>
                  <a:lnTo>
                    <a:pt x="660400" y="2734179"/>
                  </a:lnTo>
                  <a:lnTo>
                    <a:pt x="0" y="2734179"/>
                  </a:lnTo>
                  <a:lnTo>
                    <a:pt x="0" y="372935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65100"/>
              <a:ext cx="660400" cy="2569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0" y="9239076"/>
            <a:ext cx="1209058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7242554" y="454406"/>
            <a:ext cx="1028700" cy="57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2"/>
              </a:lnSpc>
            </a:pPr>
            <a:r>
              <a:rPr lang="en-US" sz="4612">
                <a:solidFill>
                  <a:srgbClr val="FFFFFF"/>
                </a:solidFill>
                <a:latin typeface="Neue Machina Ultra-Bold"/>
              </a:rPr>
              <a:t>23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80244" y="9014603"/>
            <a:ext cx="51623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DM Sans"/>
              </a:rPr>
              <a:t>PLNE - 2024 | Universidade do Minho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26758" y="3381629"/>
            <a:ext cx="8273300" cy="771525"/>
            <a:chOff x="0" y="0"/>
            <a:chExt cx="11031066" cy="1028700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9694460" cy="1028700"/>
              <a:chOff x="0" y="0"/>
              <a:chExt cx="3829910" cy="4064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382991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3829910">
                    <a:moveTo>
                      <a:pt x="3626710" y="0"/>
                    </a:moveTo>
                    <a:cubicBezTo>
                      <a:pt x="3738935" y="0"/>
                      <a:pt x="3829910" y="90976"/>
                      <a:pt x="3829910" y="203200"/>
                    </a:cubicBezTo>
                    <a:cubicBezTo>
                      <a:pt x="3829910" y="315424"/>
                      <a:pt x="3738935" y="406400"/>
                      <a:pt x="362671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38100"/>
                <a:ext cx="3829910" cy="368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74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79355" y="65078"/>
              <a:ext cx="898545" cy="898545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AE32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114300"/>
                <a:ext cx="660400" cy="622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74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1252886" y="374973"/>
              <a:ext cx="9778180" cy="3771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831"/>
                </a:lnSpc>
              </a:pPr>
              <a:r>
                <a:rPr lang="en-US" sz="2104">
                  <a:solidFill>
                    <a:srgbClr val="FFFFFF"/>
                  </a:solidFill>
                  <a:latin typeface="Neue Machina Ultra-Bold"/>
                </a:rPr>
                <a:t>Continuação...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330549" y="376166"/>
              <a:ext cx="396157" cy="3747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31"/>
                </a:lnSpc>
              </a:pPr>
              <a:r>
                <a:rPr lang="en-US" sz="2104">
                  <a:solidFill>
                    <a:srgbClr val="FFFFFF"/>
                  </a:solidFill>
                  <a:latin typeface="Neue Machina Ultra-Bold"/>
                </a:rPr>
                <a:t>3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4240980" y="4680884"/>
            <a:ext cx="9318155" cy="3950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94"/>
              </a:lnSpc>
              <a:spcBef>
                <a:spcPct val="0"/>
              </a:spcBef>
            </a:pPr>
            <a:r>
              <a:rPr lang="en-US" sz="2294">
                <a:solidFill>
                  <a:srgbClr val="FFFFFF"/>
                </a:solidFill>
                <a:latin typeface="DM Sans"/>
              </a:rPr>
              <a:t>for i in pt_en:</a:t>
            </a:r>
          </a:p>
          <a:p>
            <a:pPr>
              <a:lnSpc>
                <a:spcPts val="2294"/>
              </a:lnSpc>
              <a:spcBef>
                <a:spcPct val="0"/>
              </a:spcBef>
            </a:pPr>
            <a:r>
              <a:rPr lang="en-US" sz="2294">
                <a:solidFill>
                  <a:srgbClr val="FFFFFF"/>
                </a:solidFill>
                <a:latin typeface="DM Sans"/>
              </a:rPr>
              <a:t>    index = i.index('–')</a:t>
            </a:r>
          </a:p>
          <a:p>
            <a:pPr>
              <a:lnSpc>
                <a:spcPts val="2294"/>
              </a:lnSpc>
              <a:spcBef>
                <a:spcPct val="0"/>
              </a:spcBef>
            </a:pPr>
            <a:r>
              <a:rPr lang="en-US" sz="2294">
                <a:solidFill>
                  <a:srgbClr val="FFFFFF"/>
                </a:solidFill>
                <a:latin typeface="DM Sans"/>
              </a:rPr>
              <a:t>    termo.append(i[:index].strip())  </a:t>
            </a:r>
          </a:p>
          <a:p>
            <a:pPr>
              <a:lnSpc>
                <a:spcPts val="2294"/>
              </a:lnSpc>
              <a:spcBef>
                <a:spcPct val="0"/>
              </a:spcBef>
            </a:pPr>
            <a:r>
              <a:rPr lang="en-US" sz="2294">
                <a:solidFill>
                  <a:srgbClr val="FFFFFF"/>
                </a:solidFill>
                <a:latin typeface="DM Sans"/>
              </a:rPr>
              <a:t>    definicao.append(i[index+1:].strip())</a:t>
            </a:r>
          </a:p>
          <a:p>
            <a:pPr>
              <a:lnSpc>
                <a:spcPts val="2294"/>
              </a:lnSpc>
              <a:spcBef>
                <a:spcPct val="0"/>
              </a:spcBef>
            </a:pPr>
            <a:r>
              <a:rPr lang="en-US" sz="2294">
                <a:solidFill>
                  <a:srgbClr val="FFFFFF"/>
                </a:solidFill>
                <a:latin typeface="DM Sans"/>
              </a:rPr>
              <a:t>    dict_pt_en = {termo: definicao for termo, </a:t>
            </a:r>
          </a:p>
          <a:p>
            <a:pPr>
              <a:lnSpc>
                <a:spcPts val="2294"/>
              </a:lnSpc>
              <a:spcBef>
                <a:spcPct val="0"/>
              </a:spcBef>
            </a:pPr>
            <a:r>
              <a:rPr lang="en-US" sz="2294">
                <a:solidFill>
                  <a:srgbClr val="FFFFFF"/>
                </a:solidFill>
                <a:latin typeface="DM Sans"/>
              </a:rPr>
              <a:t>    definicao in zip(termo, definicao)}</a:t>
            </a:r>
          </a:p>
          <a:p>
            <a:pPr>
              <a:lnSpc>
                <a:spcPts val="2294"/>
              </a:lnSpc>
              <a:spcBef>
                <a:spcPct val="0"/>
              </a:spcBef>
            </a:pPr>
          </a:p>
          <a:p>
            <a:pPr>
              <a:lnSpc>
                <a:spcPts val="2294"/>
              </a:lnSpc>
              <a:spcBef>
                <a:spcPct val="0"/>
              </a:spcBef>
            </a:pPr>
          </a:p>
          <a:p>
            <a:pPr>
              <a:lnSpc>
                <a:spcPts val="2294"/>
              </a:lnSpc>
              <a:spcBef>
                <a:spcPct val="0"/>
              </a:spcBef>
            </a:pPr>
            <a:r>
              <a:rPr lang="en-US" sz="2294">
                <a:solidFill>
                  <a:srgbClr val="FFFFFF"/>
                </a:solidFill>
                <a:latin typeface="DM Sans"/>
              </a:rPr>
              <a:t>dicionario = {}</a:t>
            </a:r>
          </a:p>
          <a:p>
            <a:pPr>
              <a:lnSpc>
                <a:spcPts val="2294"/>
              </a:lnSpc>
              <a:spcBef>
                <a:spcPct val="0"/>
              </a:spcBef>
            </a:pPr>
            <a:r>
              <a:rPr lang="en-US" sz="2294">
                <a:solidFill>
                  <a:srgbClr val="FFFFFF"/>
                </a:solidFill>
                <a:latin typeface="DM Sans"/>
              </a:rPr>
              <a:t>dicionario["EN_PT"] = dict_en_pt</a:t>
            </a:r>
          </a:p>
          <a:p>
            <a:pPr>
              <a:lnSpc>
                <a:spcPts val="2294"/>
              </a:lnSpc>
              <a:spcBef>
                <a:spcPct val="0"/>
              </a:spcBef>
            </a:pPr>
            <a:r>
              <a:rPr lang="en-US" sz="2294">
                <a:solidFill>
                  <a:srgbClr val="FFFFFF"/>
                </a:solidFill>
                <a:latin typeface="DM Sans"/>
              </a:rPr>
              <a:t>dicionario["PT_EN"] = dict_pt_en</a:t>
            </a:r>
          </a:p>
          <a:p>
            <a:pPr>
              <a:lnSpc>
                <a:spcPts val="2294"/>
              </a:lnSpc>
              <a:spcBef>
                <a:spcPct val="0"/>
              </a:spcBef>
            </a:pPr>
          </a:p>
          <a:p>
            <a:pPr>
              <a:lnSpc>
                <a:spcPts val="2294"/>
              </a:lnSpc>
              <a:spcBef>
                <a:spcPct val="0"/>
              </a:spcBef>
            </a:pPr>
            <a:r>
              <a:rPr lang="en-US" sz="2294">
                <a:solidFill>
                  <a:srgbClr val="FFFFFF"/>
                </a:solidFill>
                <a:latin typeface="DM Sans"/>
              </a:rPr>
              <a:t>with open('minidicionario.json', 'w', encoding='utf-8') as ficheiro_json:</a:t>
            </a:r>
          </a:p>
          <a:p>
            <a:pPr>
              <a:lnSpc>
                <a:spcPts val="2294"/>
              </a:lnSpc>
              <a:spcBef>
                <a:spcPct val="0"/>
              </a:spcBef>
            </a:pPr>
            <a:r>
              <a:rPr lang="en-US" sz="2294">
                <a:solidFill>
                  <a:srgbClr val="FFFFFF"/>
                </a:solidFill>
                <a:latin typeface="DM Sans"/>
              </a:rPr>
              <a:t>    json.dump(dicionario, ficheiro_json, indent= 6, ensure_ascii= False)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00185" y="1448502"/>
            <a:ext cx="4902479" cy="999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79"/>
              </a:lnSpc>
            </a:pPr>
            <a:r>
              <a:rPr lang="en-US" sz="3999">
                <a:solidFill>
                  <a:srgbClr val="FFFFFF"/>
                </a:solidFill>
                <a:latin typeface="Neue Machina Ultra-Bold"/>
              </a:rPr>
              <a:t>Minidicionário</a:t>
            </a:r>
          </a:p>
          <a:p>
            <a:pPr>
              <a:lnSpc>
                <a:spcPts val="4012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5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22808" y="5580592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74819" y="-2720467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57978" y="-2030022"/>
            <a:ext cx="4060043" cy="406004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39700" y="168275"/>
              <a:ext cx="5334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5400000">
            <a:off x="2485905" y="-1530236"/>
            <a:ext cx="1583285" cy="6555096"/>
            <a:chOff x="0" y="0"/>
            <a:chExt cx="660400" cy="273417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0400" cy="2734179"/>
            </a:xfrm>
            <a:custGeom>
              <a:avLst/>
              <a:gdLst/>
              <a:ahLst/>
              <a:cxnLst/>
              <a:rect r="r" b="b" t="t" l="l"/>
              <a:pathLst>
                <a:path h="2734179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71181"/>
                  </a:cubicBezTo>
                  <a:lnTo>
                    <a:pt x="660400" y="2734179"/>
                  </a:lnTo>
                  <a:lnTo>
                    <a:pt x="0" y="2734179"/>
                  </a:lnTo>
                  <a:lnTo>
                    <a:pt x="0" y="372935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65100"/>
              <a:ext cx="660400" cy="2569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0" y="9239076"/>
            <a:ext cx="1209058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870700" y="3164746"/>
            <a:ext cx="8273300" cy="771525"/>
            <a:chOff x="0" y="0"/>
            <a:chExt cx="11031066" cy="10287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9694460" cy="1028700"/>
              <a:chOff x="0" y="0"/>
              <a:chExt cx="3829910" cy="4064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382991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3829910">
                    <a:moveTo>
                      <a:pt x="3626710" y="0"/>
                    </a:moveTo>
                    <a:cubicBezTo>
                      <a:pt x="3738935" y="0"/>
                      <a:pt x="3829910" y="90976"/>
                      <a:pt x="3829910" y="203200"/>
                    </a:cubicBezTo>
                    <a:cubicBezTo>
                      <a:pt x="3829910" y="315424"/>
                      <a:pt x="3738935" y="406400"/>
                      <a:pt x="362671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38100"/>
                <a:ext cx="3829910" cy="368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>
                  <a:lnSpc>
                    <a:spcPts val="2174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79355" y="65078"/>
              <a:ext cx="898545" cy="898545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AE32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114300"/>
                <a:ext cx="660400" cy="622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74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1252886" y="374973"/>
              <a:ext cx="9778180" cy="3771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831"/>
                </a:lnSpc>
              </a:pPr>
              <a:r>
                <a:rPr lang="en-US" sz="2104">
                  <a:solidFill>
                    <a:srgbClr val="FFFFFF"/>
                  </a:solidFill>
                  <a:latin typeface="Neue Machina Bold"/>
                </a:rPr>
                <a:t>Armazenamento - JSON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330549" y="376166"/>
              <a:ext cx="396157" cy="3747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31"/>
                </a:lnSpc>
              </a:pPr>
              <a:r>
                <a:rPr lang="en-US" sz="2104">
                  <a:solidFill>
                    <a:srgbClr val="FFFFFF"/>
                  </a:solidFill>
                  <a:latin typeface="Neue Machina Ultra-Bold"/>
                </a:rPr>
                <a:t>4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649084" y="5033095"/>
            <a:ext cx="14989832" cy="2377666"/>
          </a:xfrm>
          <a:custGeom>
            <a:avLst/>
            <a:gdLst/>
            <a:ahLst/>
            <a:cxnLst/>
            <a:rect r="r" b="b" t="t" l="l"/>
            <a:pathLst>
              <a:path h="2377666" w="14989832">
                <a:moveTo>
                  <a:pt x="0" y="0"/>
                </a:moveTo>
                <a:lnTo>
                  <a:pt x="14989832" y="0"/>
                </a:lnTo>
                <a:lnTo>
                  <a:pt x="14989832" y="2377667"/>
                </a:lnTo>
                <a:lnTo>
                  <a:pt x="0" y="23776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8052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7242554" y="454406"/>
            <a:ext cx="1028700" cy="57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2"/>
              </a:lnSpc>
            </a:pPr>
            <a:r>
              <a:rPr lang="en-US" sz="4612">
                <a:solidFill>
                  <a:srgbClr val="FFFFFF"/>
                </a:solidFill>
                <a:latin typeface="Neue Machina Ultra-Bold"/>
              </a:rPr>
              <a:t>24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080244" y="9014603"/>
            <a:ext cx="51623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DM Sans"/>
              </a:rPr>
              <a:t>PLNE - 2024 | Universidade do Minho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00185" y="1448502"/>
            <a:ext cx="4902479" cy="999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79"/>
              </a:lnSpc>
            </a:pPr>
            <a:r>
              <a:rPr lang="en-US" sz="3999">
                <a:solidFill>
                  <a:srgbClr val="FFFFFF"/>
                </a:solidFill>
                <a:latin typeface="Neue Machina Ultra-Bold"/>
              </a:rPr>
              <a:t>Minidicionário</a:t>
            </a:r>
          </a:p>
          <a:p>
            <a:pPr>
              <a:lnSpc>
                <a:spcPts val="4012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5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22808" y="5580592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74819" y="-2720467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57978" y="-2030022"/>
            <a:ext cx="4060043" cy="406004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39700" y="168275"/>
              <a:ext cx="5334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5400000">
            <a:off x="1769586" y="-813917"/>
            <a:ext cx="1583285" cy="5122458"/>
            <a:chOff x="0" y="0"/>
            <a:chExt cx="660400" cy="213661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0400" cy="2136615"/>
            </a:xfrm>
            <a:custGeom>
              <a:avLst/>
              <a:gdLst/>
              <a:ahLst/>
              <a:cxnLst/>
              <a:rect r="r" b="b" t="t" l="l"/>
              <a:pathLst>
                <a:path h="2136615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57908"/>
                  </a:cubicBezTo>
                  <a:lnTo>
                    <a:pt x="660400" y="2136615"/>
                  </a:lnTo>
                  <a:lnTo>
                    <a:pt x="0" y="2136615"/>
                  </a:lnTo>
                  <a:lnTo>
                    <a:pt x="0" y="35922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65100"/>
              <a:ext cx="660400" cy="19715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0" y="9239076"/>
            <a:ext cx="1209058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2443838" y="5218319"/>
            <a:ext cx="4255587" cy="3474106"/>
          </a:xfrm>
          <a:custGeom>
            <a:avLst/>
            <a:gdLst/>
            <a:ahLst/>
            <a:cxnLst/>
            <a:rect r="r" b="b" t="t" l="l"/>
            <a:pathLst>
              <a:path h="3474106" w="4255587">
                <a:moveTo>
                  <a:pt x="0" y="0"/>
                </a:moveTo>
                <a:lnTo>
                  <a:pt x="4255587" y="0"/>
                </a:lnTo>
                <a:lnTo>
                  <a:pt x="4255587" y="3474106"/>
                </a:lnTo>
                <a:lnTo>
                  <a:pt x="0" y="3474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43166" y="1522077"/>
            <a:ext cx="3636126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79"/>
              </a:lnSpc>
            </a:pPr>
            <a:r>
              <a:rPr lang="en-US" sz="3999">
                <a:solidFill>
                  <a:srgbClr val="FFFFFF"/>
                </a:solidFill>
                <a:latin typeface="Neue Machina Ultra-Bold"/>
              </a:rPr>
              <a:t>Introdução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242554" y="454406"/>
            <a:ext cx="1028700" cy="57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2"/>
              </a:lnSpc>
            </a:pPr>
            <a:r>
              <a:rPr lang="en-US" sz="4612">
                <a:solidFill>
                  <a:srgbClr val="FFFFFF"/>
                </a:solidFill>
                <a:latin typeface="Neue Machina Ultra-Bold"/>
              </a:rPr>
              <a:t>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9039" y="3334004"/>
            <a:ext cx="15660386" cy="188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DM Sans"/>
              </a:rPr>
              <a:t> Em diversas áreas, especialmente em engenharia biomédica, uma gestão eficiente de informação é crucial para impulsionar a inovação, avançar na pesquisa e desenvolvimento de soluções. </a:t>
            </a:r>
          </a:p>
          <a:p>
            <a:pPr algn="just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DM Sans"/>
              </a:rPr>
              <a:t> Neste projeto, o principal objetivo foi abordar este desafio onde se procurou extrair informações úteis de uma variedade de ficheiros em formato PDF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80244" y="9014603"/>
            <a:ext cx="51623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DM Sans"/>
              </a:rPr>
              <a:t>PLNE - 2024 | Universidade do Minho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5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22808" y="5580592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74819" y="-2720467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57978" y="-2030022"/>
            <a:ext cx="4060043" cy="406004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39700" y="168275"/>
              <a:ext cx="5334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5400000">
            <a:off x="3496145" y="-2540475"/>
            <a:ext cx="1583285" cy="8575575"/>
            <a:chOff x="0" y="0"/>
            <a:chExt cx="660400" cy="3576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0400" cy="3576936"/>
            </a:xfrm>
            <a:custGeom>
              <a:avLst/>
              <a:gdLst/>
              <a:ahLst/>
              <a:cxnLst/>
              <a:rect r="r" b="b" t="t" l="l"/>
              <a:pathLst>
                <a:path h="3576936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89901"/>
                  </a:cubicBezTo>
                  <a:lnTo>
                    <a:pt x="660400" y="3576936"/>
                  </a:lnTo>
                  <a:lnTo>
                    <a:pt x="0" y="3576936"/>
                  </a:lnTo>
                  <a:lnTo>
                    <a:pt x="0" y="392266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65100"/>
              <a:ext cx="660400" cy="34118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0" y="9239076"/>
            <a:ext cx="1209058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1967779" y="3395025"/>
          <a:ext cx="14352441" cy="5356909"/>
        </p:xfrm>
        <a:graphic>
          <a:graphicData uri="http://schemas.openxmlformats.org/drawingml/2006/table">
            <a:tbl>
              <a:tblPr/>
              <a:tblGrid>
                <a:gridCol w="3588110"/>
                <a:gridCol w="3588110"/>
                <a:gridCol w="3588110"/>
                <a:gridCol w="3588110"/>
              </a:tblGrid>
              <a:tr h="180352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FFFFFF"/>
                          </a:solidFill>
                          <a:latin typeface="Neue Machina Ultra-Bold"/>
                        </a:rPr>
                        <a:t>Análise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422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FFFFFF"/>
                          </a:solidFill>
                          <a:latin typeface="Neue Machina Ultra-Bold"/>
                        </a:rPr>
                        <a:t>Conversão &amp; Limpeza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422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FFFFFF"/>
                          </a:solidFill>
                          <a:latin typeface="Neue Machina Ultra-Bold"/>
                        </a:rPr>
                        <a:t>Tratamento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422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FFFFFF"/>
                          </a:solidFill>
                          <a:latin typeface="Neue Machina Ultra-Bold"/>
                        </a:rPr>
                        <a:t>Extração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422F"/>
                    </a:solidFill>
                  </a:tcPr>
                </a:tc>
              </a:tr>
              <a:tr h="3553381">
                <a:tc>
                  <a:txBody>
                    <a:bodyPr anchor="t" rtlCol="false"/>
                    <a:lstStyle/>
                    <a:p>
                      <a:pPr algn="l" marL="453390" indent="-226695" lvl="1">
                        <a:lnSpc>
                          <a:spcPts val="29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Garet"/>
                        </a:rPr>
                        <a:t>Visualização prévia do conteúdo determinando quais elementos devem ser alvo de estudo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422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Garet"/>
                        </a:rPr>
                        <a:t>Transformação para XML</a:t>
                      </a:r>
                      <a:endParaRPr lang="en-US" sz="1100"/>
                    </a:p>
                    <a:p>
                      <a:pPr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Garet"/>
                        </a:rPr>
                        <a:t>Remoção de tags desnecessárias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422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Garet"/>
                        </a:rPr>
                        <a:t>Separação dos dicionários por marcação</a:t>
                      </a:r>
                      <a:endParaRPr lang="en-US" sz="1100"/>
                    </a:p>
                    <a:p>
                      <a:pPr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Garet"/>
                        </a:rPr>
                        <a:t>Limpeza dos dados</a:t>
                      </a:r>
                    </a:p>
                    <a:p>
                      <a:pPr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Garet"/>
                        </a:rPr>
                        <a:t>Agrupamento dos elementos com marcas</a:t>
                      </a:r>
                    </a:p>
                    <a:p>
                      <a:pPr>
                        <a:lnSpc>
                          <a:spcPts val="279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422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Garet"/>
                        </a:rPr>
                        <a:t>Extrair informação para a estrutura definida</a:t>
                      </a:r>
                      <a:endParaRPr lang="en-US" sz="1100"/>
                    </a:p>
                    <a:p>
                      <a:pPr marL="453388" indent="-226694" lvl="1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Garet"/>
                        </a:rPr>
                        <a:t> Armazenamento em formato JSON</a:t>
                      </a:r>
                    </a:p>
                    <a:p>
                      <a:pPr>
                        <a:lnSpc>
                          <a:spcPts val="29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422F"/>
                    </a:solidFill>
                  </a:tcPr>
                </a:tc>
              </a:tr>
            </a:tbl>
          </a:graphicData>
        </a:graphic>
      </p:graphicFrame>
      <p:sp>
        <p:nvSpPr>
          <p:cNvPr name="TextBox 12" id="12"/>
          <p:cNvSpPr txBox="true"/>
          <p:nvPr/>
        </p:nvSpPr>
        <p:spPr>
          <a:xfrm rot="0">
            <a:off x="832060" y="1522077"/>
            <a:ext cx="6911454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79"/>
              </a:lnSpc>
            </a:pPr>
            <a:r>
              <a:rPr lang="en-US" sz="3999">
                <a:solidFill>
                  <a:srgbClr val="FFFFFF"/>
                </a:solidFill>
                <a:latin typeface="Neue Machina Ultra-Bold"/>
              </a:rPr>
              <a:t>Procedimento Geral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242554" y="454406"/>
            <a:ext cx="1028700" cy="57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2"/>
              </a:lnSpc>
            </a:pPr>
            <a:r>
              <a:rPr lang="en-US" sz="4612">
                <a:solidFill>
                  <a:srgbClr val="FFFFFF"/>
                </a:solidFill>
                <a:latin typeface="Neue Machina Ultra-Bold"/>
              </a:rPr>
              <a:t>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080244" y="9014603"/>
            <a:ext cx="51623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DM Sans"/>
              </a:rPr>
              <a:t>PLNE - 2024 | Universidade do Minho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5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88153" y="6692721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5"/>
                </a:lnTo>
                <a:lnTo>
                  <a:pt x="0" y="6102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12053" y="-2720467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2" y="0"/>
                </a:lnTo>
                <a:lnTo>
                  <a:pt x="6109732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57978" y="-2030022"/>
            <a:ext cx="4060043" cy="406004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39700" y="168275"/>
              <a:ext cx="5334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5400000">
            <a:off x="2485905" y="-1530236"/>
            <a:ext cx="1583285" cy="6555096"/>
            <a:chOff x="0" y="0"/>
            <a:chExt cx="660400" cy="273417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0400" cy="2734179"/>
            </a:xfrm>
            <a:custGeom>
              <a:avLst/>
              <a:gdLst/>
              <a:ahLst/>
              <a:cxnLst/>
              <a:rect r="r" b="b" t="t" l="l"/>
              <a:pathLst>
                <a:path h="2734179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71181"/>
                  </a:cubicBezTo>
                  <a:lnTo>
                    <a:pt x="660400" y="2734179"/>
                  </a:lnTo>
                  <a:lnTo>
                    <a:pt x="0" y="2734179"/>
                  </a:lnTo>
                  <a:lnTo>
                    <a:pt x="0" y="372935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65100"/>
              <a:ext cx="660400" cy="2569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0" y="9239076"/>
            <a:ext cx="1209058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1237690" y="3293427"/>
            <a:ext cx="6021610" cy="4232903"/>
          </a:xfrm>
          <a:custGeom>
            <a:avLst/>
            <a:gdLst/>
            <a:ahLst/>
            <a:cxnLst/>
            <a:rect r="r" b="b" t="t" l="l"/>
            <a:pathLst>
              <a:path h="4232903" w="6021610">
                <a:moveTo>
                  <a:pt x="0" y="0"/>
                </a:moveTo>
                <a:lnTo>
                  <a:pt x="6021610" y="0"/>
                </a:lnTo>
                <a:lnTo>
                  <a:pt x="6021610" y="4232903"/>
                </a:lnTo>
                <a:lnTo>
                  <a:pt x="0" y="42329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87886" y="1386124"/>
            <a:ext cx="5412283" cy="827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32"/>
              </a:lnSpc>
            </a:pPr>
            <a:r>
              <a:rPr lang="en-US" sz="3600">
                <a:solidFill>
                  <a:srgbClr val="FFFFFF"/>
                </a:solidFill>
                <a:latin typeface="Neue Machina Ultra-Bold"/>
              </a:rPr>
              <a:t>Glossário de Termos Médicos Técnicos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242554" y="454406"/>
            <a:ext cx="1028700" cy="57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2"/>
              </a:lnSpc>
            </a:pPr>
            <a:r>
              <a:rPr lang="en-US" sz="4612">
                <a:solidFill>
                  <a:srgbClr val="FFFFFF"/>
                </a:solidFill>
                <a:latin typeface="Neue Machina Ultra-Bold"/>
              </a:rPr>
              <a:t>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87886" y="3293427"/>
            <a:ext cx="9809611" cy="2700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0"/>
              </a:lnSpc>
            </a:pPr>
            <a:r>
              <a:rPr lang="en-US" sz="2600">
                <a:solidFill>
                  <a:srgbClr val="FFFFFF"/>
                </a:solidFill>
                <a:latin typeface="DM Sans"/>
              </a:rPr>
              <a:t>A estrutura deste glossário revelou-se relativamente simples de entender estando </a:t>
            </a:r>
            <a:r>
              <a:rPr lang="en-US" sz="2600">
                <a:solidFill>
                  <a:srgbClr val="FFFFFF"/>
                </a:solidFill>
                <a:latin typeface="DM Sans"/>
              </a:rPr>
              <a:t>bem explicita deste o início. Este estava dividida por secções, organizadas em ordem alfabética. Em casa secção existia um respetivo número de termos e por consequência a definição dos mesmos. A estrutura pode ser representada da seguinte forma:</a:t>
            </a:r>
          </a:p>
          <a:p>
            <a:pPr>
              <a:lnSpc>
                <a:spcPts val="260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080244" y="9014603"/>
            <a:ext cx="51623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DM Sans"/>
              </a:rPr>
              <a:t>PLNE - 2024 | Universidade do Minho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0" y="6041073"/>
            <a:ext cx="10352129" cy="666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DM Sans"/>
              </a:rPr>
              <a:t>{A : [(termo_1 : definicão_1), (termo_2 : definição_2), </a:t>
            </a:r>
          </a:p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DM Sans"/>
              </a:rPr>
              <a:t>(termo_n : defnicao_n), ...]}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5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88153" y="6692721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5"/>
                </a:lnTo>
                <a:lnTo>
                  <a:pt x="0" y="6102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12053" y="-2720467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2" y="0"/>
                </a:lnTo>
                <a:lnTo>
                  <a:pt x="6109732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57978" y="-2030022"/>
            <a:ext cx="4060043" cy="406004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39700" y="168275"/>
              <a:ext cx="5334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0" y="9239076"/>
            <a:ext cx="1209058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452017" y="3381629"/>
            <a:ext cx="6827215" cy="771525"/>
            <a:chOff x="0" y="0"/>
            <a:chExt cx="3596229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596229" cy="406400"/>
            </a:xfrm>
            <a:custGeom>
              <a:avLst/>
              <a:gdLst/>
              <a:ahLst/>
              <a:cxnLst/>
              <a:rect r="r" b="b" t="t" l="l"/>
              <a:pathLst>
                <a:path h="406400" w="3596229">
                  <a:moveTo>
                    <a:pt x="3393029" y="0"/>
                  </a:moveTo>
                  <a:cubicBezTo>
                    <a:pt x="3505253" y="0"/>
                    <a:pt x="3596229" y="90976"/>
                    <a:pt x="3596229" y="203200"/>
                  </a:cubicBezTo>
                  <a:cubicBezTo>
                    <a:pt x="3596229" y="315424"/>
                    <a:pt x="3505253" y="406400"/>
                    <a:pt x="339302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38100"/>
              <a:ext cx="3596229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11534" y="3430437"/>
            <a:ext cx="673909" cy="67390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7242554" y="454406"/>
            <a:ext cx="1028700" cy="57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2"/>
              </a:lnSpc>
            </a:pPr>
            <a:r>
              <a:rPr lang="en-US" sz="4612">
                <a:solidFill>
                  <a:srgbClr val="FFFFFF"/>
                </a:solidFill>
                <a:latin typeface="Neue Machina Ultra-Bold"/>
              </a:rPr>
              <a:t>6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91682" y="3674765"/>
            <a:ext cx="5563811" cy="270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31"/>
              </a:lnSpc>
            </a:pPr>
            <a:r>
              <a:rPr lang="en-US" sz="2104">
                <a:solidFill>
                  <a:srgbClr val="FFFFFF"/>
                </a:solidFill>
                <a:latin typeface="Neue Machina Ultra-Bold"/>
              </a:rPr>
              <a:t>Ficheiro XML sem qualquer alteração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99929" y="3675659"/>
            <a:ext cx="297118" cy="26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1"/>
              </a:lnSpc>
            </a:pPr>
            <a:r>
              <a:rPr lang="en-US" sz="2104">
                <a:solidFill>
                  <a:srgbClr val="FFFFFF"/>
                </a:solidFill>
                <a:latin typeface="Neue Machina Ultra-Bold"/>
              </a:rPr>
              <a:t>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080244" y="9014603"/>
            <a:ext cx="51623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DM Sans"/>
              </a:rPr>
              <a:t>PLNE - 2024 | Universidade do Minho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699929" y="4400804"/>
            <a:ext cx="11938499" cy="4422963"/>
          </a:xfrm>
          <a:custGeom>
            <a:avLst/>
            <a:gdLst/>
            <a:ahLst/>
            <a:cxnLst/>
            <a:rect r="r" b="b" t="t" l="l"/>
            <a:pathLst>
              <a:path h="4422963" w="11938499">
                <a:moveTo>
                  <a:pt x="0" y="0"/>
                </a:moveTo>
                <a:lnTo>
                  <a:pt x="11938499" y="0"/>
                </a:lnTo>
                <a:lnTo>
                  <a:pt x="11938499" y="4422963"/>
                </a:lnTo>
                <a:lnTo>
                  <a:pt x="0" y="44229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5400000">
            <a:off x="2485905" y="-1530236"/>
            <a:ext cx="1583285" cy="6555096"/>
            <a:chOff x="0" y="0"/>
            <a:chExt cx="660400" cy="273417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60400" cy="2734179"/>
            </a:xfrm>
            <a:custGeom>
              <a:avLst/>
              <a:gdLst/>
              <a:ahLst/>
              <a:cxnLst/>
              <a:rect r="r" b="b" t="t" l="l"/>
              <a:pathLst>
                <a:path h="2734179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71181"/>
                  </a:cubicBezTo>
                  <a:lnTo>
                    <a:pt x="660400" y="2734179"/>
                  </a:lnTo>
                  <a:lnTo>
                    <a:pt x="0" y="2734179"/>
                  </a:lnTo>
                  <a:lnTo>
                    <a:pt x="0" y="372935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165100"/>
              <a:ext cx="660400" cy="2569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87886" y="1386124"/>
            <a:ext cx="5412283" cy="827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32"/>
              </a:lnSpc>
            </a:pPr>
            <a:r>
              <a:rPr lang="en-US" sz="3600">
                <a:solidFill>
                  <a:srgbClr val="FFFFFF"/>
                </a:solidFill>
                <a:latin typeface="Neue Machina Ultra-Bold"/>
              </a:rPr>
              <a:t>Glossário de Termos Médicos Técnicos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5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88153" y="6692721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5"/>
                </a:lnTo>
                <a:lnTo>
                  <a:pt x="0" y="6102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12053" y="-2720467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2" y="0"/>
                </a:lnTo>
                <a:lnTo>
                  <a:pt x="6109732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57978" y="-2030022"/>
            <a:ext cx="4060043" cy="406004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39700" y="168275"/>
              <a:ext cx="5334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0" y="9239076"/>
            <a:ext cx="1209058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452017" y="3381629"/>
            <a:ext cx="6827215" cy="771525"/>
            <a:chOff x="0" y="0"/>
            <a:chExt cx="3596229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596229" cy="406400"/>
            </a:xfrm>
            <a:custGeom>
              <a:avLst/>
              <a:gdLst/>
              <a:ahLst/>
              <a:cxnLst/>
              <a:rect r="r" b="b" t="t" l="l"/>
              <a:pathLst>
                <a:path h="406400" w="3596229">
                  <a:moveTo>
                    <a:pt x="3393029" y="0"/>
                  </a:moveTo>
                  <a:cubicBezTo>
                    <a:pt x="3505253" y="0"/>
                    <a:pt x="3596229" y="90976"/>
                    <a:pt x="3596229" y="203200"/>
                  </a:cubicBezTo>
                  <a:cubicBezTo>
                    <a:pt x="3596229" y="315424"/>
                    <a:pt x="3505253" y="406400"/>
                    <a:pt x="339302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38100"/>
              <a:ext cx="3596229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11534" y="3430437"/>
            <a:ext cx="673909" cy="67390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7242554" y="454406"/>
            <a:ext cx="1028700" cy="57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2"/>
              </a:lnSpc>
            </a:pPr>
            <a:r>
              <a:rPr lang="en-US" sz="4612">
                <a:solidFill>
                  <a:srgbClr val="FFFFFF"/>
                </a:solidFill>
                <a:latin typeface="Neue Machina Ultra-Bold"/>
              </a:rPr>
              <a:t>7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99929" y="4844298"/>
            <a:ext cx="13406519" cy="2836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65"/>
              </a:lnSpc>
            </a:pPr>
            <a:r>
              <a:rPr lang="en-US" sz="2689">
                <a:solidFill>
                  <a:srgbClr val="FFFFFF"/>
                </a:solidFill>
                <a:latin typeface="DM Sans"/>
              </a:rPr>
              <a:t><![CDATA[resultado = re.sub(r'<text.*?>[A-Z]<\/text>|<b>[A-Z]<\/b>|<text.*?>[ ]*,[ ]*<\/text>|<text.*?>[ ]+<\/text>', r'', resultado)]]></a:t>
            </a:r>
          </a:p>
          <a:p>
            <a:pPr>
              <a:lnSpc>
                <a:spcPts val="3765"/>
              </a:lnSpc>
            </a:pPr>
            <a:r>
              <a:rPr lang="en-US" sz="2689">
                <a:solidFill>
                  <a:srgbClr val="FFFFFF"/>
                </a:solidFill>
                <a:latin typeface="DM Sans"/>
              </a:rPr>
              <a:t>resultado = re.sub(r'&lt;text.*?&gt;[ ,]*\(pop\)[ ,]*&lt;\/text&gt;', r'(pop)', resultado)</a:t>
            </a:r>
          </a:p>
          <a:p>
            <a:pPr>
              <a:lnSpc>
                <a:spcPts val="3765"/>
              </a:lnSpc>
            </a:pPr>
            <a:r>
              <a:rPr lang="en-US" sz="2689">
                <a:solidFill>
                  <a:srgbClr val="FFFFFF"/>
                </a:solidFill>
                <a:latin typeface="DM Sans"/>
              </a:rPr>
              <a:t>resultado = re.sub(r'&lt;text.*?&gt;|&lt;\/text&gt;', r'', resultado)</a:t>
            </a:r>
          </a:p>
          <a:p>
            <a:pPr>
              <a:lnSpc>
                <a:spcPts val="3765"/>
              </a:lnSpc>
            </a:pPr>
            <a:r>
              <a:rPr lang="en-US" sz="2689">
                <a:solidFill>
                  <a:srgbClr val="FFFFFF"/>
                </a:solidFill>
                <a:latin typeface="DM Sans"/>
              </a:rPr>
              <a:t>resultado = re.sub(r'&lt;page.*?&gt;|&lt;\/page&gt;|&lt;fontspec.+?&gt;', r'', resultado)</a:t>
            </a:r>
          </a:p>
          <a:p>
            <a:pPr>
              <a:lnSpc>
                <a:spcPts val="3765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391682" y="3674765"/>
            <a:ext cx="5563811" cy="270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31"/>
              </a:lnSpc>
            </a:pPr>
            <a:r>
              <a:rPr lang="en-US" sz="2104">
                <a:solidFill>
                  <a:srgbClr val="FFFFFF"/>
                </a:solidFill>
                <a:latin typeface="Neue Machina Ultra-Bold"/>
              </a:rPr>
              <a:t>Ficheiro XML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99929" y="3675659"/>
            <a:ext cx="297118" cy="26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1"/>
              </a:lnSpc>
            </a:pPr>
            <a:r>
              <a:rPr lang="en-US" sz="2104">
                <a:solidFill>
                  <a:srgbClr val="FFFFFF"/>
                </a:solidFill>
                <a:latin typeface="Neue Machina Ultra-Bold"/>
              </a:rPr>
              <a:t>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080244" y="9014603"/>
            <a:ext cx="51623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DM Sans"/>
              </a:rPr>
              <a:t>PLNE - 2024 | Universidade do Minho</a:t>
            </a:r>
          </a:p>
        </p:txBody>
      </p:sp>
      <p:grpSp>
        <p:nvGrpSpPr>
          <p:cNvPr name="Group 19" id="19"/>
          <p:cNvGrpSpPr/>
          <p:nvPr/>
        </p:nvGrpSpPr>
        <p:grpSpPr>
          <a:xfrm rot="5400000">
            <a:off x="2485905" y="-1530236"/>
            <a:ext cx="1583285" cy="6555096"/>
            <a:chOff x="0" y="0"/>
            <a:chExt cx="660400" cy="273417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60400" cy="2734179"/>
            </a:xfrm>
            <a:custGeom>
              <a:avLst/>
              <a:gdLst/>
              <a:ahLst/>
              <a:cxnLst/>
              <a:rect r="r" b="b" t="t" l="l"/>
              <a:pathLst>
                <a:path h="2734179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71181"/>
                  </a:cubicBezTo>
                  <a:lnTo>
                    <a:pt x="660400" y="2734179"/>
                  </a:lnTo>
                  <a:lnTo>
                    <a:pt x="0" y="2734179"/>
                  </a:lnTo>
                  <a:lnTo>
                    <a:pt x="0" y="372935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165100"/>
              <a:ext cx="660400" cy="2569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87886" y="1386124"/>
            <a:ext cx="5412283" cy="827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32"/>
              </a:lnSpc>
            </a:pPr>
            <a:r>
              <a:rPr lang="en-US" sz="3600">
                <a:solidFill>
                  <a:srgbClr val="FFFFFF"/>
                </a:solidFill>
                <a:latin typeface="Neue Machina Ultra-Bold"/>
              </a:rPr>
              <a:t>Glossário de Termos Médicos Técnicos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5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88153" y="6692721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5"/>
                </a:lnTo>
                <a:lnTo>
                  <a:pt x="0" y="6102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12053" y="-2720467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2" y="0"/>
                </a:lnTo>
                <a:lnTo>
                  <a:pt x="6109732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57978" y="-2030022"/>
            <a:ext cx="4060043" cy="406004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39700" y="168275"/>
              <a:ext cx="5334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0" y="9239076"/>
            <a:ext cx="1209058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443046" y="3165093"/>
            <a:ext cx="7643990" cy="771525"/>
            <a:chOff x="0" y="0"/>
            <a:chExt cx="4026464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26464" cy="406400"/>
            </a:xfrm>
            <a:custGeom>
              <a:avLst/>
              <a:gdLst/>
              <a:ahLst/>
              <a:cxnLst/>
              <a:rect r="r" b="b" t="t" l="l"/>
              <a:pathLst>
                <a:path h="406400" w="4026464">
                  <a:moveTo>
                    <a:pt x="3823264" y="0"/>
                  </a:moveTo>
                  <a:cubicBezTo>
                    <a:pt x="3935488" y="0"/>
                    <a:pt x="4026464" y="90976"/>
                    <a:pt x="4026464" y="203200"/>
                  </a:cubicBezTo>
                  <a:cubicBezTo>
                    <a:pt x="4026464" y="315424"/>
                    <a:pt x="3935488" y="406400"/>
                    <a:pt x="382326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38100"/>
              <a:ext cx="4026464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02563" y="3213901"/>
            <a:ext cx="673909" cy="67390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27864" y="4272085"/>
            <a:ext cx="5274354" cy="4621999"/>
          </a:xfrm>
          <a:custGeom>
            <a:avLst/>
            <a:gdLst/>
            <a:ahLst/>
            <a:cxnLst/>
            <a:rect r="r" b="b" t="t" l="l"/>
            <a:pathLst>
              <a:path h="4621999" w="5274354">
                <a:moveTo>
                  <a:pt x="0" y="0"/>
                </a:moveTo>
                <a:lnTo>
                  <a:pt x="5274354" y="0"/>
                </a:lnTo>
                <a:lnTo>
                  <a:pt x="5274354" y="4621999"/>
                </a:lnTo>
                <a:lnTo>
                  <a:pt x="0" y="46219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242554" y="454406"/>
            <a:ext cx="1028700" cy="57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2"/>
              </a:lnSpc>
            </a:pPr>
            <a:r>
              <a:rPr lang="en-US" sz="4612">
                <a:solidFill>
                  <a:srgbClr val="FFFFFF"/>
                </a:solidFill>
                <a:latin typeface="Neue Machina Ultra-Bold"/>
              </a:rPr>
              <a:t>8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82711" y="3458229"/>
            <a:ext cx="6505950" cy="270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31"/>
              </a:lnSpc>
            </a:pPr>
            <a:r>
              <a:rPr lang="en-US" sz="2104">
                <a:solidFill>
                  <a:srgbClr val="FFFFFF"/>
                </a:solidFill>
                <a:latin typeface="Neue Machina Ultra-Bold"/>
              </a:rPr>
              <a:t>Ficheiro XML (continuação)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90958" y="3459124"/>
            <a:ext cx="297118" cy="26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1"/>
              </a:lnSpc>
            </a:pPr>
            <a:r>
              <a:rPr lang="en-US" sz="2104">
                <a:solidFill>
                  <a:srgbClr val="FFFFFF"/>
                </a:solidFill>
                <a:latin typeface="Neue Machina Ultra-Bold"/>
              </a:rPr>
              <a:t>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080244" y="9014603"/>
            <a:ext cx="51623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DM Sans"/>
              </a:rPr>
              <a:t>PLNE - 2024 | Universidade do Minho</a:t>
            </a:r>
          </a:p>
        </p:txBody>
      </p:sp>
      <p:grpSp>
        <p:nvGrpSpPr>
          <p:cNvPr name="Group 19" id="19"/>
          <p:cNvGrpSpPr/>
          <p:nvPr/>
        </p:nvGrpSpPr>
        <p:grpSpPr>
          <a:xfrm rot="5400000">
            <a:off x="2485905" y="-1530236"/>
            <a:ext cx="1583285" cy="6555096"/>
            <a:chOff x="0" y="0"/>
            <a:chExt cx="660400" cy="273417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60400" cy="2734179"/>
            </a:xfrm>
            <a:custGeom>
              <a:avLst/>
              <a:gdLst/>
              <a:ahLst/>
              <a:cxnLst/>
              <a:rect r="r" b="b" t="t" l="l"/>
              <a:pathLst>
                <a:path h="2734179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71181"/>
                  </a:cubicBezTo>
                  <a:lnTo>
                    <a:pt x="660400" y="2734179"/>
                  </a:lnTo>
                  <a:lnTo>
                    <a:pt x="0" y="2734179"/>
                  </a:lnTo>
                  <a:lnTo>
                    <a:pt x="0" y="372935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165100"/>
              <a:ext cx="660400" cy="2569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87886" y="1386124"/>
            <a:ext cx="5412283" cy="827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32"/>
              </a:lnSpc>
            </a:pPr>
            <a:r>
              <a:rPr lang="en-US" sz="3600">
                <a:solidFill>
                  <a:srgbClr val="FFFFFF"/>
                </a:solidFill>
                <a:latin typeface="Neue Machina Ultra-Bold"/>
              </a:rPr>
              <a:t>Glossário de Termos Médicos Técnicos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5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88153" y="6692721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3" y="0"/>
                </a:lnTo>
                <a:lnTo>
                  <a:pt x="6109733" y="6102095"/>
                </a:lnTo>
                <a:lnTo>
                  <a:pt x="0" y="6102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12053" y="-2720467"/>
            <a:ext cx="6109733" cy="6102096"/>
          </a:xfrm>
          <a:custGeom>
            <a:avLst/>
            <a:gdLst/>
            <a:ahLst/>
            <a:cxnLst/>
            <a:rect r="r" b="b" t="t" l="l"/>
            <a:pathLst>
              <a:path h="6102096" w="6109733">
                <a:moveTo>
                  <a:pt x="0" y="0"/>
                </a:moveTo>
                <a:lnTo>
                  <a:pt x="6109732" y="0"/>
                </a:lnTo>
                <a:lnTo>
                  <a:pt x="6109732" y="6102096"/>
                </a:lnTo>
                <a:lnTo>
                  <a:pt x="0" y="610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57978" y="-2030022"/>
            <a:ext cx="4060043" cy="406004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39700" y="168275"/>
              <a:ext cx="533400" cy="50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0" y="9239076"/>
            <a:ext cx="1209058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7242554" y="454406"/>
            <a:ext cx="1028700" cy="57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2"/>
              </a:lnSpc>
            </a:pPr>
            <a:r>
              <a:rPr lang="en-US" sz="4612">
                <a:solidFill>
                  <a:srgbClr val="FFFFFF"/>
                </a:solidFill>
                <a:latin typeface="Neue Machina Ultra-Bold"/>
              </a:rPr>
              <a:t>9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080244" y="9014603"/>
            <a:ext cx="51623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DM Sans"/>
              </a:rPr>
              <a:t>PLNE - 2024 | Universidade do Minho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343659" y="3124798"/>
            <a:ext cx="3210677" cy="771525"/>
            <a:chOff x="0" y="0"/>
            <a:chExt cx="1691221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91221" cy="406400"/>
            </a:xfrm>
            <a:custGeom>
              <a:avLst/>
              <a:gdLst/>
              <a:ahLst/>
              <a:cxnLst/>
              <a:rect r="r" b="b" t="t" l="l"/>
              <a:pathLst>
                <a:path h="406400" w="1691221">
                  <a:moveTo>
                    <a:pt x="1488021" y="0"/>
                  </a:moveTo>
                  <a:cubicBezTo>
                    <a:pt x="1600245" y="0"/>
                    <a:pt x="1691221" y="90976"/>
                    <a:pt x="1691221" y="203200"/>
                  </a:cubicBezTo>
                  <a:cubicBezTo>
                    <a:pt x="1691221" y="315424"/>
                    <a:pt x="1600245" y="406400"/>
                    <a:pt x="148802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38100"/>
              <a:ext cx="1691221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03175" y="3173606"/>
            <a:ext cx="673909" cy="67390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283323" y="3417934"/>
            <a:ext cx="3492092" cy="270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31"/>
              </a:lnSpc>
            </a:pPr>
            <a:r>
              <a:rPr lang="en-US" sz="2104">
                <a:solidFill>
                  <a:srgbClr val="FFFFFF"/>
                </a:solidFill>
                <a:latin typeface="Neue Machina Ultra-Bold"/>
              </a:rPr>
              <a:t>Tratamento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91570" y="3418828"/>
            <a:ext cx="297118" cy="26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1"/>
              </a:lnSpc>
            </a:pPr>
            <a:r>
              <a:rPr lang="en-US" sz="2104">
                <a:solidFill>
                  <a:srgbClr val="FFFFFF"/>
                </a:solidFill>
                <a:latin typeface="Neue Machina Ultra-Bold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03175" y="4084555"/>
            <a:ext cx="15288859" cy="4741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65"/>
              </a:lnSpc>
            </a:pPr>
            <a:r>
              <a:rPr lang="en-US" sz="2689">
                <a:solidFill>
                  <a:srgbClr val="FFFFFF"/>
                </a:solidFill>
                <a:latin typeface="DM Sans"/>
              </a:rPr>
              <a:t>termos_ligados = re.findall(r'&lt;b&gt;(.+)&lt;\/b&gt;\n&lt;b&gt;(.+)&lt;\/b&gt;', resultado)</a:t>
            </a:r>
          </a:p>
          <a:p>
            <a:pPr>
              <a:lnSpc>
                <a:spcPts val="3765"/>
              </a:lnSpc>
            </a:pPr>
            <a:r>
              <a:rPr lang="en-US" sz="2689">
                <a:solidFill>
                  <a:srgbClr val="FFFFFF"/>
                </a:solidFill>
                <a:latin typeface="DM Sans"/>
              </a:rPr>
              <a:t>lista_bold =re.findall(r'&lt;b&gt;(.*?)&lt;\/b&gt;', resultado)</a:t>
            </a:r>
          </a:p>
          <a:p>
            <a:pPr>
              <a:lnSpc>
                <a:spcPts val="3765"/>
              </a:lnSpc>
            </a:pPr>
            <a:r>
              <a:rPr lang="en-US" sz="2689">
                <a:solidFill>
                  <a:srgbClr val="FFFFFF"/>
                </a:solidFill>
                <a:latin typeface="DM Sans"/>
              </a:rPr>
              <a:t>for i in range(len(termos_ligados)):</a:t>
            </a:r>
          </a:p>
          <a:p>
            <a:pPr>
              <a:lnSpc>
                <a:spcPts val="3765"/>
              </a:lnSpc>
            </a:pPr>
            <a:r>
              <a:rPr lang="en-US" sz="2689">
                <a:solidFill>
                  <a:srgbClr val="FFFFFF"/>
                </a:solidFill>
                <a:latin typeface="DM Sans"/>
              </a:rPr>
              <a:t>    inicio = termos_ligados[i][0]</a:t>
            </a:r>
          </a:p>
          <a:p>
            <a:pPr>
              <a:lnSpc>
                <a:spcPts val="3765"/>
              </a:lnSpc>
            </a:pPr>
            <a:r>
              <a:rPr lang="en-US" sz="2689">
                <a:solidFill>
                  <a:srgbClr val="FFFFFF"/>
                </a:solidFill>
                <a:latin typeface="DM Sans"/>
              </a:rPr>
              <a:t>    fim = termos_ligados[i][1]</a:t>
            </a:r>
          </a:p>
          <a:p>
            <a:pPr>
              <a:lnSpc>
                <a:spcPts val="3765"/>
              </a:lnSpc>
            </a:pPr>
            <a:r>
              <a:rPr lang="en-US" sz="2689">
                <a:solidFill>
                  <a:srgbClr val="FFFFFF"/>
                </a:solidFill>
                <a:latin typeface="DM Sans"/>
              </a:rPr>
              <a:t>    if termos_ligados[i][0]+termos_ligados[i][1] in lista_bold:</a:t>
            </a:r>
          </a:p>
          <a:p>
            <a:pPr>
              <a:lnSpc>
                <a:spcPts val="3765"/>
              </a:lnSpc>
            </a:pPr>
            <a:r>
              <a:rPr lang="en-US" sz="2689">
                <a:solidFill>
                  <a:srgbClr val="FFFFFF"/>
                </a:solidFill>
                <a:latin typeface="DM Sans"/>
              </a:rPr>
              <a:t><![CDATA[      resultado = re.sub(f'<b>{inicio}</b>\n<b>{fim}</b>', f'<b>{inicio}{fim}</b>', resultado)]]></a:t>
            </a:r>
          </a:p>
          <a:p>
            <a:pPr>
              <a:lnSpc>
                <a:spcPts val="3765"/>
              </a:lnSpc>
            </a:pPr>
            <a:r>
              <a:rPr lang="en-US" sz="2689">
                <a:solidFill>
                  <a:srgbClr val="FFFFFF"/>
                </a:solidFill>
                <a:latin typeface="DM Sans"/>
              </a:rPr>
              <a:t>    elif termos_ligados[i][0]+' '+termos_ligados[i][1] in lista_bold:</a:t>
            </a:r>
          </a:p>
          <a:p>
            <a:pPr>
              <a:lnSpc>
                <a:spcPts val="3765"/>
              </a:lnSpc>
            </a:pPr>
            <a:r>
              <a:rPr lang="en-US" sz="2689">
                <a:solidFill>
                  <a:srgbClr val="FFFFFF"/>
                </a:solidFill>
                <a:latin typeface="DM Sans"/>
              </a:rPr>
              <a:t><![CDATA[      resultado = re.sub(f'<b>{inicio}</b>\n<b>{fim}</b>', f'<b>{inicio} {fim}</b>', resultado)]]></a:t>
            </a:r>
          </a:p>
          <a:p>
            <a:pPr>
              <a:lnSpc>
                <a:spcPts val="3765"/>
              </a:lnSpc>
            </a:pPr>
          </a:p>
        </p:txBody>
      </p:sp>
      <p:grpSp>
        <p:nvGrpSpPr>
          <p:cNvPr name="Group 19" id="19"/>
          <p:cNvGrpSpPr/>
          <p:nvPr/>
        </p:nvGrpSpPr>
        <p:grpSpPr>
          <a:xfrm rot="5400000">
            <a:off x="2485905" y="-1530236"/>
            <a:ext cx="1583285" cy="6555096"/>
            <a:chOff x="0" y="0"/>
            <a:chExt cx="660400" cy="273417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60400" cy="2734179"/>
            </a:xfrm>
            <a:custGeom>
              <a:avLst/>
              <a:gdLst/>
              <a:ahLst/>
              <a:cxnLst/>
              <a:rect r="r" b="b" t="t" l="l"/>
              <a:pathLst>
                <a:path h="2734179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71181"/>
                  </a:cubicBezTo>
                  <a:lnTo>
                    <a:pt x="660400" y="2734179"/>
                  </a:lnTo>
                  <a:lnTo>
                    <a:pt x="0" y="2734179"/>
                  </a:lnTo>
                  <a:lnTo>
                    <a:pt x="0" y="372935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AE3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165100"/>
              <a:ext cx="660400" cy="2569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4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87886" y="1386124"/>
            <a:ext cx="5412283" cy="827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32"/>
              </a:lnSpc>
            </a:pPr>
            <a:r>
              <a:rPr lang="en-US" sz="3600">
                <a:solidFill>
                  <a:srgbClr val="FFFFFF"/>
                </a:solidFill>
                <a:latin typeface="Neue Machina Ultra-Bold"/>
              </a:rPr>
              <a:t>Glossário de Termos Médicos Técnicos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DAGBqGIItNU</dc:identifier>
  <dcterms:modified xsi:type="dcterms:W3CDTF">2011-08-01T06:04:30Z</dcterms:modified>
  <cp:revision>1</cp:revision>
  <dc:title>Green and Yellow Clean Minimalist Thesis Defense Presentation</dc:title>
</cp:coreProperties>
</file>